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8" r:id="rId5"/>
    <p:sldId id="257" r:id="rId6"/>
    <p:sldId id="261" r:id="rId7"/>
    <p:sldId id="277" r:id="rId8"/>
    <p:sldId id="278" r:id="rId9"/>
    <p:sldId id="281" r:id="rId10"/>
    <p:sldId id="282" r:id="rId11"/>
    <p:sldId id="280" r:id="rId12"/>
    <p:sldId id="262" r:id="rId13"/>
    <p:sldId id="283" r:id="rId14"/>
    <p:sldId id="263" r:id="rId15"/>
    <p:sldId id="264" r:id="rId16"/>
    <p:sldId id="265" r:id="rId17"/>
    <p:sldId id="284" r:id="rId18"/>
    <p:sldId id="260"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7F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90" d="100"/>
          <a:sy n="90" d="100"/>
        </p:scale>
        <p:origin x="528"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20.png"/><Relationship Id="rId5" Type="http://schemas.openxmlformats.org/officeDocument/2006/relationships/image" Target="../media/image10.jpg"/><Relationship Id="rId10" Type="http://schemas.openxmlformats.org/officeDocument/2006/relationships/image" Target="../media/image19.png"/><Relationship Id="rId4" Type="http://schemas.openxmlformats.org/officeDocument/2006/relationships/image" Target="../media/image15.jp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pa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Metin kutusu 2">
            <a:extLst>
              <a:ext uri="{FF2B5EF4-FFF2-40B4-BE49-F238E27FC236}">
                <a16:creationId xmlns:a16="http://schemas.microsoft.com/office/drawing/2014/main" id="{DD9F3D42-678F-4C19-ADCF-BF992CBC411B}"/>
              </a:ext>
            </a:extLst>
          </p:cNvPr>
          <p:cNvSpPr txBox="1"/>
          <p:nvPr/>
        </p:nvSpPr>
        <p:spPr>
          <a:xfrm>
            <a:off x="0" y="1299999"/>
            <a:ext cx="4710464" cy="954107"/>
          </a:xfrm>
          <a:prstGeom prst="rect">
            <a:avLst/>
          </a:prstGeom>
          <a:noFill/>
        </p:spPr>
        <p:txBody>
          <a:bodyPr wrap="square" rtlCol="0">
            <a:spAutoFit/>
          </a:bodyPr>
          <a:lstStyle/>
          <a:p>
            <a:pPr algn="ctr"/>
            <a:r>
              <a:rPr lang="tr-TR" sz="2800" dirty="0">
                <a:solidFill>
                  <a:schemeClr val="bg2">
                    <a:lumMod val="90000"/>
                  </a:schemeClr>
                </a:solidFill>
              </a:rPr>
              <a:t>Yıldız TTO</a:t>
            </a:r>
          </a:p>
          <a:p>
            <a:pPr algn="ctr"/>
            <a:r>
              <a:rPr lang="tr-TR" sz="2800" dirty="0">
                <a:solidFill>
                  <a:schemeClr val="bg2">
                    <a:lumMod val="90000"/>
                  </a:schemeClr>
                </a:solidFill>
              </a:rPr>
              <a:t>Patent ve Lisanslama Birimi </a:t>
            </a:r>
          </a:p>
        </p:txBody>
      </p:sp>
    </p:spTree>
    <p:extLst>
      <p:ext uri="{BB962C8B-B14F-4D97-AF65-F5344CB8AC3E}">
        <p14:creationId xmlns:p14="http://schemas.microsoft.com/office/powerpoint/2010/main" val="116250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23698" y="726826"/>
            <a:ext cx="8496944" cy="369332"/>
          </a:xfrm>
          <a:prstGeom prst="rect">
            <a:avLst/>
          </a:prstGeom>
          <a:noFill/>
        </p:spPr>
        <p:txBody>
          <a:bodyPr wrap="square" rtlCol="0">
            <a:spAutoFit/>
          </a:bodyPr>
          <a:lstStyle/>
          <a:p>
            <a:r>
              <a:rPr lang="tr-TR" b="1" dirty="0">
                <a:solidFill>
                  <a:srgbClr val="9F7F3A"/>
                </a:solidFill>
              </a:rPr>
              <a:t>Buluş Niteliğinde Sayılmadığı İçin Patent Verilemeyecek Konular</a:t>
            </a:r>
            <a:endParaRPr lang="en-US" b="1" dirty="0">
              <a:solidFill>
                <a:srgbClr val="9F7F3A"/>
              </a:solidFill>
            </a:endParaRPr>
          </a:p>
        </p:txBody>
      </p:sp>
      <p:sp>
        <p:nvSpPr>
          <p:cNvPr id="4" name="Metin kutusu 3">
            <a:extLst>
              <a:ext uri="{FF2B5EF4-FFF2-40B4-BE49-F238E27FC236}">
                <a16:creationId xmlns:a16="http://schemas.microsoft.com/office/drawing/2014/main" id="{8ED4C9CE-BC53-4616-80EB-8D07A5F61022}"/>
              </a:ext>
            </a:extLst>
          </p:cNvPr>
          <p:cNvSpPr txBox="1"/>
          <p:nvPr/>
        </p:nvSpPr>
        <p:spPr>
          <a:xfrm>
            <a:off x="123698" y="1204272"/>
            <a:ext cx="8496944" cy="1323439"/>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pPr marL="285750" indent="-285750">
              <a:buFontTx/>
              <a:buChar char="-"/>
            </a:pPr>
            <a:r>
              <a:rPr lang="tr-TR" sz="1600" b="0" dirty="0">
                <a:solidFill>
                  <a:schemeClr val="tx1"/>
                </a:solidFill>
              </a:rPr>
              <a:t>Keşifler, bilimsel teoriler ve matematiksel yöntemler</a:t>
            </a:r>
          </a:p>
          <a:p>
            <a:pPr marL="285750" indent="-285750">
              <a:buFontTx/>
              <a:buChar char="-"/>
            </a:pPr>
            <a:r>
              <a:rPr lang="tr-TR" sz="1600" b="0" dirty="0">
                <a:solidFill>
                  <a:schemeClr val="tx1"/>
                </a:solidFill>
              </a:rPr>
              <a:t>Zihni faaliyetler, iş faaliyetleri veya oyunlara ilişkin plan, kural ve yöntemler</a:t>
            </a:r>
          </a:p>
          <a:p>
            <a:pPr marL="285750" indent="-285750">
              <a:buFontTx/>
              <a:buChar char="-"/>
            </a:pPr>
            <a:r>
              <a:rPr lang="tr-TR" sz="1600" b="0" dirty="0">
                <a:solidFill>
                  <a:schemeClr val="tx1"/>
                </a:solidFill>
              </a:rPr>
              <a:t>Bilgisayar programları</a:t>
            </a:r>
          </a:p>
          <a:p>
            <a:pPr marL="285750" indent="-285750">
              <a:buFontTx/>
              <a:buChar char="-"/>
            </a:pPr>
            <a:r>
              <a:rPr lang="tr-TR" sz="1600" b="0" dirty="0">
                <a:solidFill>
                  <a:schemeClr val="tx1"/>
                </a:solidFill>
              </a:rPr>
              <a:t>Estetik niteliği bulunan mahsuller, edebiyat ve sanat eserleri ile bilim eserleri</a:t>
            </a:r>
          </a:p>
          <a:p>
            <a:pPr marL="285750" indent="-285750">
              <a:buFontTx/>
              <a:buChar char="-"/>
            </a:pPr>
            <a:r>
              <a:rPr lang="tr-TR" sz="1600" b="0" dirty="0">
                <a:solidFill>
                  <a:schemeClr val="tx1"/>
                </a:solidFill>
              </a:rPr>
              <a:t>Bilginin sunumu</a:t>
            </a:r>
          </a:p>
        </p:txBody>
      </p:sp>
      <p:sp>
        <p:nvSpPr>
          <p:cNvPr id="10" name="TextBox 6">
            <a:extLst>
              <a:ext uri="{FF2B5EF4-FFF2-40B4-BE49-F238E27FC236}">
                <a16:creationId xmlns:a16="http://schemas.microsoft.com/office/drawing/2014/main" id="{1CAFA6DC-3FE5-44B8-A7AD-043943286A47}"/>
              </a:ext>
            </a:extLst>
          </p:cNvPr>
          <p:cNvSpPr txBox="1"/>
          <p:nvPr/>
        </p:nvSpPr>
        <p:spPr>
          <a:xfrm>
            <a:off x="123698" y="51438"/>
            <a:ext cx="4194544" cy="461665"/>
          </a:xfrm>
          <a:prstGeom prst="rect">
            <a:avLst/>
          </a:prstGeom>
          <a:noFill/>
        </p:spPr>
        <p:txBody>
          <a:bodyPr wrap="square" rtlCol="0">
            <a:spAutoFit/>
          </a:bodyPr>
          <a:lstStyle/>
          <a:p>
            <a:r>
              <a:rPr lang="tr-TR" sz="2400" b="1" dirty="0">
                <a:solidFill>
                  <a:srgbClr val="9F7F3A"/>
                </a:solidFill>
              </a:rPr>
              <a:t>BULUŞ - PATENT </a:t>
            </a:r>
          </a:p>
        </p:txBody>
      </p:sp>
      <p:sp>
        <p:nvSpPr>
          <p:cNvPr id="11" name="TextBox 6">
            <a:extLst>
              <a:ext uri="{FF2B5EF4-FFF2-40B4-BE49-F238E27FC236}">
                <a16:creationId xmlns:a16="http://schemas.microsoft.com/office/drawing/2014/main" id="{1C8B3269-22D1-4646-BF98-3A0F3DBF5F0A}"/>
              </a:ext>
            </a:extLst>
          </p:cNvPr>
          <p:cNvSpPr txBox="1"/>
          <p:nvPr/>
        </p:nvSpPr>
        <p:spPr>
          <a:xfrm>
            <a:off x="123698" y="2675868"/>
            <a:ext cx="8496944" cy="369332"/>
          </a:xfrm>
          <a:prstGeom prst="rect">
            <a:avLst/>
          </a:prstGeom>
          <a:noFill/>
        </p:spPr>
        <p:txBody>
          <a:bodyPr wrap="square" rtlCol="0">
            <a:spAutoFit/>
          </a:bodyPr>
          <a:lstStyle/>
          <a:p>
            <a:r>
              <a:rPr lang="tr-TR" b="1" dirty="0">
                <a:solidFill>
                  <a:srgbClr val="9F7F3A"/>
                </a:solidFill>
              </a:rPr>
              <a:t>Buluş Niteliğinde Olmalarına Rağmen Patentle Korunamayacak Buluşlar</a:t>
            </a:r>
            <a:endParaRPr lang="en-US" b="1" dirty="0">
              <a:solidFill>
                <a:srgbClr val="9F7F3A"/>
              </a:solidFill>
            </a:endParaRPr>
          </a:p>
        </p:txBody>
      </p:sp>
      <p:sp>
        <p:nvSpPr>
          <p:cNvPr id="12" name="Metin kutusu 11">
            <a:extLst>
              <a:ext uri="{FF2B5EF4-FFF2-40B4-BE49-F238E27FC236}">
                <a16:creationId xmlns:a16="http://schemas.microsoft.com/office/drawing/2014/main" id="{262401B9-9F6A-4E97-86D7-9D7B712A1BCC}"/>
              </a:ext>
            </a:extLst>
          </p:cNvPr>
          <p:cNvSpPr txBox="1"/>
          <p:nvPr/>
        </p:nvSpPr>
        <p:spPr>
          <a:xfrm>
            <a:off x="123698" y="3171731"/>
            <a:ext cx="8496944" cy="1323439"/>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pPr marL="285750" indent="-285750">
              <a:buFontTx/>
              <a:buChar char="-"/>
            </a:pPr>
            <a:r>
              <a:rPr lang="tr-TR" sz="1600" b="0" dirty="0">
                <a:solidFill>
                  <a:schemeClr val="tx1"/>
                </a:solidFill>
              </a:rPr>
              <a:t>Konusu kamu düzenine veya genel ahlaka aykırı olan buluşlar</a:t>
            </a:r>
          </a:p>
          <a:p>
            <a:pPr marL="285750" indent="-285750">
              <a:buFontTx/>
              <a:buChar char="-"/>
            </a:pPr>
            <a:r>
              <a:rPr lang="tr-TR" sz="1600" b="0" dirty="0">
                <a:solidFill>
                  <a:schemeClr val="tx1"/>
                </a:solidFill>
              </a:rPr>
              <a:t>Mikrobiyolojik işlemler veya bu işlemler sonucu elde edilen ürünler hariç bit ki çeşitleri veya hayvan ırkları ile bitki veya hayvan üretimine yönelik esas olarak biyolojik işlemler</a:t>
            </a:r>
          </a:p>
          <a:p>
            <a:pPr marL="285750" indent="-285750">
              <a:buFontTx/>
              <a:buChar char="-"/>
            </a:pPr>
            <a:r>
              <a:rPr lang="tr-TR" sz="1600" b="0" dirty="0">
                <a:solidFill>
                  <a:schemeClr val="tx1"/>
                </a:solidFill>
              </a:rPr>
              <a:t>İnsan veya hayvan vücuduna uygulanacak teşhis yöntemleri ile cerrahi yöntemler dahil tüm tedavi yöntemleri</a:t>
            </a:r>
          </a:p>
        </p:txBody>
      </p:sp>
    </p:spTree>
    <p:extLst>
      <p:ext uri="{BB962C8B-B14F-4D97-AF65-F5344CB8AC3E}">
        <p14:creationId xmlns:p14="http://schemas.microsoft.com/office/powerpoint/2010/main" val="152690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22274" y="72408"/>
            <a:ext cx="4173279" cy="461665"/>
          </a:xfrm>
          <a:prstGeom prst="rect">
            <a:avLst/>
          </a:prstGeom>
          <a:noFill/>
        </p:spPr>
        <p:txBody>
          <a:bodyPr wrap="square" rtlCol="0">
            <a:spAutoFit/>
          </a:bodyPr>
          <a:lstStyle/>
          <a:p>
            <a:r>
              <a:rPr lang="en-US" sz="2400" b="1" dirty="0">
                <a:solidFill>
                  <a:srgbClr val="9F7F3A"/>
                </a:solidFill>
              </a:rPr>
              <a:t>BİLDİRİM YÜKÜMLÜLÜĞÜ</a:t>
            </a:r>
          </a:p>
        </p:txBody>
      </p:sp>
      <p:pic>
        <p:nvPicPr>
          <p:cNvPr id="5" name="Resim 4">
            <a:extLst>
              <a:ext uri="{FF2B5EF4-FFF2-40B4-BE49-F238E27FC236}">
                <a16:creationId xmlns:a16="http://schemas.microsoft.com/office/drawing/2014/main" id="{B6FD7E5D-B04C-44C2-A821-D2B873DFD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07" y="2528991"/>
            <a:ext cx="1837449" cy="1376313"/>
          </a:xfrm>
          <a:prstGeom prst="rect">
            <a:avLst/>
          </a:prstGeom>
        </p:spPr>
      </p:pic>
      <p:pic>
        <p:nvPicPr>
          <p:cNvPr id="6" name="Resim 5">
            <a:extLst>
              <a:ext uri="{FF2B5EF4-FFF2-40B4-BE49-F238E27FC236}">
                <a16:creationId xmlns:a16="http://schemas.microsoft.com/office/drawing/2014/main" id="{848534F3-1B2B-4C44-B503-269B5A2D3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066" y="2524818"/>
            <a:ext cx="1139623" cy="1376314"/>
          </a:xfrm>
          <a:prstGeom prst="rect">
            <a:avLst/>
          </a:prstGeom>
        </p:spPr>
      </p:pic>
      <p:pic>
        <p:nvPicPr>
          <p:cNvPr id="8" name="Resim 7">
            <a:extLst>
              <a:ext uri="{FF2B5EF4-FFF2-40B4-BE49-F238E27FC236}">
                <a16:creationId xmlns:a16="http://schemas.microsoft.com/office/drawing/2014/main" id="{49BF860D-2189-46A7-9B03-FB07095B4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3111" y="2408178"/>
            <a:ext cx="1535844" cy="1497126"/>
          </a:xfrm>
          <a:prstGeom prst="rect">
            <a:avLst/>
          </a:prstGeom>
        </p:spPr>
      </p:pic>
      <p:pic>
        <p:nvPicPr>
          <p:cNvPr id="9" name="İçerik Yer Tutucusu 8">
            <a:extLst>
              <a:ext uri="{FF2B5EF4-FFF2-40B4-BE49-F238E27FC236}">
                <a16:creationId xmlns:a16="http://schemas.microsoft.com/office/drawing/2014/main" id="{C09B6347-2F35-47CA-8B56-66F51B18FF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07" y="1137796"/>
            <a:ext cx="1132924" cy="1193616"/>
          </a:xfrm>
          <a:prstGeom prst="rect">
            <a:avLst/>
          </a:prstGeom>
        </p:spPr>
      </p:pic>
      <p:sp>
        <p:nvSpPr>
          <p:cNvPr id="10" name="Akış Çizelgesi: Delikli Teyp 9">
            <a:extLst>
              <a:ext uri="{FF2B5EF4-FFF2-40B4-BE49-F238E27FC236}">
                <a16:creationId xmlns:a16="http://schemas.microsoft.com/office/drawing/2014/main" id="{52529C6F-4BC0-425F-B0BD-DD883526DA08}"/>
              </a:ext>
            </a:extLst>
          </p:cNvPr>
          <p:cNvSpPr/>
          <p:nvPr/>
        </p:nvSpPr>
        <p:spPr>
          <a:xfrm>
            <a:off x="1248769" y="1088829"/>
            <a:ext cx="478038" cy="445412"/>
          </a:xfrm>
          <a:prstGeom prst="flowChartPunchedTap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Delikli Teyp 10">
            <a:extLst>
              <a:ext uri="{FF2B5EF4-FFF2-40B4-BE49-F238E27FC236}">
                <a16:creationId xmlns:a16="http://schemas.microsoft.com/office/drawing/2014/main" id="{EF1E8F87-992B-475F-AB3F-87DCF3AC7067}"/>
              </a:ext>
            </a:extLst>
          </p:cNvPr>
          <p:cNvSpPr/>
          <p:nvPr/>
        </p:nvSpPr>
        <p:spPr>
          <a:xfrm>
            <a:off x="7524885" y="2279138"/>
            <a:ext cx="804070" cy="581988"/>
          </a:xfrm>
          <a:prstGeom prst="flowChartPunchedTap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725AB025-3830-4877-A984-F07DA8758F6E}"/>
              </a:ext>
            </a:extLst>
          </p:cNvPr>
          <p:cNvSpPr txBox="1"/>
          <p:nvPr/>
        </p:nvSpPr>
        <p:spPr>
          <a:xfrm>
            <a:off x="2547005" y="721084"/>
            <a:ext cx="5544617" cy="1631216"/>
          </a:xfrm>
          <a:prstGeom prst="rect">
            <a:avLst/>
          </a:prstGeom>
          <a:noFill/>
        </p:spPr>
        <p:txBody>
          <a:bodyPr wrap="square" rtlCol="0">
            <a:spAutoFit/>
          </a:bodyPr>
          <a:lstStyle/>
          <a:p>
            <a:pPr algn="just"/>
            <a:r>
              <a:rPr lang="tr-TR" sz="2000" dirty="0"/>
              <a:t>Yükseköğretim kurumlarında yapılan bilimsel çalışmalar veya araştırmalar sonucunda gerçekleştirilen buluşlar, buluşu yapan tarafından yazılı olarak ve geciktirmeksizin yükseköğretim kurumu tarafından belirlenen ilgili birime bildirilir.</a:t>
            </a:r>
          </a:p>
        </p:txBody>
      </p:sp>
      <p:sp>
        <p:nvSpPr>
          <p:cNvPr id="13" name="Sağ Ok 9">
            <a:extLst>
              <a:ext uri="{FF2B5EF4-FFF2-40B4-BE49-F238E27FC236}">
                <a16:creationId xmlns:a16="http://schemas.microsoft.com/office/drawing/2014/main" id="{EBAAA228-4C4B-4CC2-A81D-94431C6F293F}"/>
              </a:ext>
            </a:extLst>
          </p:cNvPr>
          <p:cNvSpPr/>
          <p:nvPr/>
        </p:nvSpPr>
        <p:spPr>
          <a:xfrm>
            <a:off x="2735781" y="3082502"/>
            <a:ext cx="864097" cy="2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1">
            <a:extLst>
              <a:ext uri="{FF2B5EF4-FFF2-40B4-BE49-F238E27FC236}">
                <a16:creationId xmlns:a16="http://schemas.microsoft.com/office/drawing/2014/main" id="{3A9A20E9-56BE-435C-AEB8-AFBA67BF6394}"/>
              </a:ext>
            </a:extLst>
          </p:cNvPr>
          <p:cNvSpPr/>
          <p:nvPr/>
        </p:nvSpPr>
        <p:spPr>
          <a:xfrm>
            <a:off x="5522472" y="3082501"/>
            <a:ext cx="864097" cy="2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a16="http://schemas.microsoft.com/office/drawing/2014/main" id="{17559E30-F7D2-437A-9D2B-E0FE6ADF702A}"/>
              </a:ext>
            </a:extLst>
          </p:cNvPr>
          <p:cNvSpPr txBox="1"/>
          <p:nvPr/>
        </p:nvSpPr>
        <p:spPr>
          <a:xfrm>
            <a:off x="574312" y="3982682"/>
            <a:ext cx="2413512" cy="646331"/>
          </a:xfrm>
          <a:prstGeom prst="rect">
            <a:avLst/>
          </a:prstGeom>
          <a:noFill/>
        </p:spPr>
        <p:txBody>
          <a:bodyPr wrap="square" rtlCol="0">
            <a:spAutoFit/>
          </a:bodyPr>
          <a:lstStyle/>
          <a:p>
            <a:pPr marL="285750" indent="-285750">
              <a:buFont typeface="Arial" panose="020B0604020202020204" pitchFamily="34" charset="0"/>
              <a:buChar char="•"/>
            </a:pPr>
            <a:r>
              <a:rPr lang="tr-TR" b="1" dirty="0">
                <a:ln w="1905"/>
                <a:solidFill>
                  <a:schemeClr val="bg2">
                    <a:lumMod val="50000"/>
                  </a:schemeClr>
                </a:solidFill>
                <a:effectLst>
                  <a:innerShdw blurRad="69850" dist="43180" dir="5400000">
                    <a:srgbClr val="000000">
                      <a:alpha val="65000"/>
                    </a:srgbClr>
                  </a:innerShdw>
                </a:effectLst>
              </a:rPr>
              <a:t>İmkanlar </a:t>
            </a:r>
          </a:p>
          <a:p>
            <a:pPr marL="285750" indent="-285750">
              <a:buFont typeface="Arial" panose="020B0604020202020204" pitchFamily="34" charset="0"/>
              <a:buChar char="•"/>
            </a:pPr>
            <a:r>
              <a:rPr lang="tr-TR" b="1" dirty="0">
                <a:ln w="1905"/>
                <a:solidFill>
                  <a:schemeClr val="bg2">
                    <a:lumMod val="50000"/>
                  </a:schemeClr>
                </a:solidFill>
                <a:effectLst>
                  <a:innerShdw blurRad="69850" dist="43180" dir="5400000">
                    <a:srgbClr val="000000">
                      <a:alpha val="65000"/>
                    </a:srgbClr>
                  </a:innerShdw>
                </a:effectLst>
              </a:rPr>
              <a:t>Edinilen bilgi birikim</a:t>
            </a:r>
          </a:p>
        </p:txBody>
      </p:sp>
      <p:sp>
        <p:nvSpPr>
          <p:cNvPr id="16" name="Metin kutusu 15">
            <a:extLst>
              <a:ext uri="{FF2B5EF4-FFF2-40B4-BE49-F238E27FC236}">
                <a16:creationId xmlns:a16="http://schemas.microsoft.com/office/drawing/2014/main" id="{5FCE6D86-6E1E-4D23-8478-DDDFF2271D2B}"/>
              </a:ext>
            </a:extLst>
          </p:cNvPr>
          <p:cNvSpPr txBox="1"/>
          <p:nvPr/>
        </p:nvSpPr>
        <p:spPr>
          <a:xfrm>
            <a:off x="3274502" y="3991296"/>
            <a:ext cx="2592286" cy="369332"/>
          </a:xfrm>
          <a:prstGeom prst="rect">
            <a:avLst/>
          </a:prstGeom>
          <a:noFill/>
        </p:spPr>
        <p:txBody>
          <a:bodyPr wrap="square" rtlCol="0">
            <a:spAutoFit/>
          </a:bodyPr>
          <a:lstStyle/>
          <a:p>
            <a:pPr marL="285750" indent="-285750">
              <a:buFont typeface="Arial" panose="020B0604020202020204" pitchFamily="34" charset="0"/>
              <a:buChar char="•"/>
            </a:pPr>
            <a:r>
              <a:rPr lang="tr-TR" b="1" dirty="0">
                <a:ln w="1905"/>
                <a:solidFill>
                  <a:schemeClr val="bg2">
                    <a:lumMod val="50000"/>
                  </a:schemeClr>
                </a:solidFill>
                <a:effectLst>
                  <a:innerShdw blurRad="69850" dist="43180" dir="5400000">
                    <a:srgbClr val="000000">
                      <a:alpha val="65000"/>
                    </a:srgbClr>
                  </a:innerShdw>
                </a:effectLst>
              </a:rPr>
              <a:t>Buluş Bildirim Formu</a:t>
            </a:r>
          </a:p>
        </p:txBody>
      </p:sp>
      <p:sp>
        <p:nvSpPr>
          <p:cNvPr id="17" name="Metin kutusu 16">
            <a:extLst>
              <a:ext uri="{FF2B5EF4-FFF2-40B4-BE49-F238E27FC236}">
                <a16:creationId xmlns:a16="http://schemas.microsoft.com/office/drawing/2014/main" id="{A2383CD0-14A1-4764-99B6-ABC2C7205888}"/>
              </a:ext>
            </a:extLst>
          </p:cNvPr>
          <p:cNvSpPr txBox="1"/>
          <p:nvPr/>
        </p:nvSpPr>
        <p:spPr>
          <a:xfrm>
            <a:off x="6793111" y="4037462"/>
            <a:ext cx="1609547" cy="646331"/>
          </a:xfrm>
          <a:prstGeom prst="rect">
            <a:avLst/>
          </a:prstGeom>
          <a:noFill/>
        </p:spPr>
        <p:txBody>
          <a:bodyPr wrap="square" rtlCol="0">
            <a:spAutoFit/>
          </a:bodyPr>
          <a:lstStyle/>
          <a:p>
            <a:pPr marL="285750" indent="-285750">
              <a:buFont typeface="Arial" panose="020B0604020202020204" pitchFamily="34" charset="0"/>
              <a:buChar char="•"/>
            </a:pPr>
            <a:r>
              <a:rPr lang="tr-TR" b="1" dirty="0">
                <a:ln w="1905"/>
                <a:solidFill>
                  <a:schemeClr val="bg2">
                    <a:lumMod val="50000"/>
                  </a:schemeClr>
                </a:solidFill>
                <a:effectLst>
                  <a:innerShdw blurRad="69850" dist="43180" dir="5400000">
                    <a:srgbClr val="000000">
                      <a:alpha val="65000"/>
                    </a:srgbClr>
                  </a:innerShdw>
                </a:effectLst>
              </a:rPr>
              <a:t>İlgili birim: YTÜ TTO</a:t>
            </a:r>
          </a:p>
        </p:txBody>
      </p:sp>
    </p:spTree>
    <p:extLst>
      <p:ext uri="{BB962C8B-B14F-4D97-AF65-F5344CB8AC3E}">
        <p14:creationId xmlns:p14="http://schemas.microsoft.com/office/powerpoint/2010/main" val="243490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93027" y="62131"/>
            <a:ext cx="4297155" cy="461665"/>
          </a:xfrm>
          <a:prstGeom prst="rect">
            <a:avLst/>
          </a:prstGeom>
          <a:noFill/>
        </p:spPr>
        <p:txBody>
          <a:bodyPr wrap="square" rtlCol="0">
            <a:spAutoFit/>
          </a:bodyPr>
          <a:lstStyle/>
          <a:p>
            <a:r>
              <a:rPr lang="en-US" sz="2400" b="1" dirty="0">
                <a:solidFill>
                  <a:srgbClr val="9F7F3A"/>
                </a:solidFill>
              </a:rPr>
              <a:t>BİLDİRİM YÜKÜMLÜLÜĞÜ</a:t>
            </a:r>
          </a:p>
        </p:txBody>
      </p:sp>
      <p:pic>
        <p:nvPicPr>
          <p:cNvPr id="5" name="Resim 4">
            <a:extLst>
              <a:ext uri="{FF2B5EF4-FFF2-40B4-BE49-F238E27FC236}">
                <a16:creationId xmlns:a16="http://schemas.microsoft.com/office/drawing/2014/main" id="{99279E37-FC50-4145-BFD9-968107A36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01" y="1978272"/>
            <a:ext cx="1309042" cy="1186955"/>
          </a:xfrm>
          <a:prstGeom prst="rect">
            <a:avLst/>
          </a:prstGeom>
        </p:spPr>
      </p:pic>
      <p:pic>
        <p:nvPicPr>
          <p:cNvPr id="6" name="Resim 5">
            <a:extLst>
              <a:ext uri="{FF2B5EF4-FFF2-40B4-BE49-F238E27FC236}">
                <a16:creationId xmlns:a16="http://schemas.microsoft.com/office/drawing/2014/main" id="{10234145-DA4A-4062-B6B1-2EE3181FF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581" y="1428056"/>
            <a:ext cx="722547" cy="872615"/>
          </a:xfrm>
          <a:prstGeom prst="rect">
            <a:avLst/>
          </a:prstGeom>
        </p:spPr>
      </p:pic>
      <p:pic>
        <p:nvPicPr>
          <p:cNvPr id="8" name="Resim 7">
            <a:extLst>
              <a:ext uri="{FF2B5EF4-FFF2-40B4-BE49-F238E27FC236}">
                <a16:creationId xmlns:a16="http://schemas.microsoft.com/office/drawing/2014/main" id="{74C6CFF0-D3D3-459E-97C9-43ECAB294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325" y="675953"/>
            <a:ext cx="1201700" cy="1171406"/>
          </a:xfrm>
          <a:prstGeom prst="rect">
            <a:avLst/>
          </a:prstGeom>
        </p:spPr>
      </p:pic>
      <p:pic>
        <p:nvPicPr>
          <p:cNvPr id="9" name="İçerik Yer Tutucusu 8">
            <a:extLst>
              <a:ext uri="{FF2B5EF4-FFF2-40B4-BE49-F238E27FC236}">
                <a16:creationId xmlns:a16="http://schemas.microsoft.com/office/drawing/2014/main" id="{0A019DC6-54AF-4D93-B70E-47AA9AD304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599" y="746343"/>
            <a:ext cx="1094099" cy="1152711"/>
          </a:xfrm>
          <a:prstGeom prst="rect">
            <a:avLst/>
          </a:prstGeom>
        </p:spPr>
      </p:pic>
      <p:sp>
        <p:nvSpPr>
          <p:cNvPr id="10" name="Akış Çizelgesi: Delikli Teyp 9">
            <a:extLst>
              <a:ext uri="{FF2B5EF4-FFF2-40B4-BE49-F238E27FC236}">
                <a16:creationId xmlns:a16="http://schemas.microsoft.com/office/drawing/2014/main" id="{4132BA9E-27DC-4B55-9F04-ADCEE47A8019}"/>
              </a:ext>
            </a:extLst>
          </p:cNvPr>
          <p:cNvSpPr/>
          <p:nvPr/>
        </p:nvSpPr>
        <p:spPr>
          <a:xfrm>
            <a:off x="760948" y="687586"/>
            <a:ext cx="514751" cy="430975"/>
          </a:xfrm>
          <a:prstGeom prst="flowChartPunchedTap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Delikli Teyp 10">
            <a:extLst>
              <a:ext uri="{FF2B5EF4-FFF2-40B4-BE49-F238E27FC236}">
                <a16:creationId xmlns:a16="http://schemas.microsoft.com/office/drawing/2014/main" id="{E2275A97-FA9F-4E2C-AFB8-A84B01F4434E}"/>
              </a:ext>
            </a:extLst>
          </p:cNvPr>
          <p:cNvSpPr/>
          <p:nvPr/>
        </p:nvSpPr>
        <p:spPr>
          <a:xfrm>
            <a:off x="5856822" y="573496"/>
            <a:ext cx="634203" cy="458054"/>
          </a:xfrm>
          <a:prstGeom prst="flowChartPunchedTap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a:extLst>
              <a:ext uri="{FF2B5EF4-FFF2-40B4-BE49-F238E27FC236}">
                <a16:creationId xmlns:a16="http://schemas.microsoft.com/office/drawing/2014/main" id="{C71BB886-2F0D-46F5-8D4A-B51408297B0A}"/>
              </a:ext>
            </a:extLst>
          </p:cNvPr>
          <p:cNvSpPr/>
          <p:nvPr/>
        </p:nvSpPr>
        <p:spPr>
          <a:xfrm>
            <a:off x="2641002" y="1888634"/>
            <a:ext cx="622185" cy="203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1B7F5E4F-05FE-466C-96AF-78AD6449AFD0}"/>
              </a:ext>
            </a:extLst>
          </p:cNvPr>
          <p:cNvSpPr txBox="1"/>
          <p:nvPr/>
        </p:nvSpPr>
        <p:spPr>
          <a:xfrm>
            <a:off x="2987825" y="802523"/>
            <a:ext cx="166358" cy="287523"/>
          </a:xfrm>
          <a:prstGeom prst="rect">
            <a:avLst/>
          </a:prstGeom>
          <a:noFill/>
        </p:spPr>
        <p:txBody>
          <a:bodyPr wrap="square" rtlCol="0">
            <a:spAutoFit/>
          </a:bodyPr>
          <a:lstStyle/>
          <a:p>
            <a:endParaRPr lang="tr-TR" dirty="0"/>
          </a:p>
        </p:txBody>
      </p:sp>
      <p:sp>
        <p:nvSpPr>
          <p:cNvPr id="14" name="Metin kutusu 13">
            <a:extLst>
              <a:ext uri="{FF2B5EF4-FFF2-40B4-BE49-F238E27FC236}">
                <a16:creationId xmlns:a16="http://schemas.microsoft.com/office/drawing/2014/main" id="{15F936FA-BCC7-4B76-978D-8DCA9F0DCC07}"/>
              </a:ext>
            </a:extLst>
          </p:cNvPr>
          <p:cNvSpPr txBox="1"/>
          <p:nvPr/>
        </p:nvSpPr>
        <p:spPr>
          <a:xfrm>
            <a:off x="22025" y="3361495"/>
            <a:ext cx="9143999" cy="1323439"/>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r>
              <a:rPr lang="tr-TR" sz="2000" b="0" dirty="0">
                <a:solidFill>
                  <a:schemeClr val="tx1"/>
                </a:solidFill>
              </a:rPr>
              <a:t>Buluşu yapan kişilerin, buluşu kendi yükseköğretim kurumları dışında farklı yükseköğretim kurumlarının imkânlarını da kullanarak gerçekleştirmiş olmaları halinde, buluşu yapan kişiler buluş bildirimini kendi yükseköğretim kurumlarına ve imkânlarından yararlanılan yükseköğretim kurumlarına ayrı ayrı yaparlar.</a:t>
            </a:r>
          </a:p>
        </p:txBody>
      </p:sp>
      <p:pic>
        <p:nvPicPr>
          <p:cNvPr id="15" name="Resim 14">
            <a:extLst>
              <a:ext uri="{FF2B5EF4-FFF2-40B4-BE49-F238E27FC236}">
                <a16:creationId xmlns:a16="http://schemas.microsoft.com/office/drawing/2014/main" id="{025765F9-50A7-4BBE-85D6-8C7C77F1D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865" y="2077745"/>
            <a:ext cx="1201700" cy="1171406"/>
          </a:xfrm>
          <a:prstGeom prst="rect">
            <a:avLst/>
          </a:prstGeom>
        </p:spPr>
      </p:pic>
      <p:pic>
        <p:nvPicPr>
          <p:cNvPr id="16" name="İçerik Yer Tutucusu 8">
            <a:extLst>
              <a:ext uri="{FF2B5EF4-FFF2-40B4-BE49-F238E27FC236}">
                <a16:creationId xmlns:a16="http://schemas.microsoft.com/office/drawing/2014/main" id="{5C271467-DA46-4FD9-9214-78CAA6B1F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0518" y="747654"/>
            <a:ext cx="1094099" cy="1152711"/>
          </a:xfrm>
          <a:prstGeom prst="rect">
            <a:avLst/>
          </a:prstGeom>
        </p:spPr>
      </p:pic>
      <p:sp>
        <p:nvSpPr>
          <p:cNvPr id="17" name="Akış Çizelgesi: Delikli Teyp 16">
            <a:extLst>
              <a:ext uri="{FF2B5EF4-FFF2-40B4-BE49-F238E27FC236}">
                <a16:creationId xmlns:a16="http://schemas.microsoft.com/office/drawing/2014/main" id="{23524170-A838-4B4B-AC88-D44524004A7A}"/>
              </a:ext>
            </a:extLst>
          </p:cNvPr>
          <p:cNvSpPr/>
          <p:nvPr/>
        </p:nvSpPr>
        <p:spPr>
          <a:xfrm>
            <a:off x="1961816" y="614381"/>
            <a:ext cx="514751" cy="560579"/>
          </a:xfrm>
          <a:prstGeom prst="flowChartPunchedTap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kış Çizelgesi: Delikli Teyp 17">
            <a:extLst>
              <a:ext uri="{FF2B5EF4-FFF2-40B4-BE49-F238E27FC236}">
                <a16:creationId xmlns:a16="http://schemas.microsoft.com/office/drawing/2014/main" id="{E4553733-B1E8-41B2-8CDB-13660376A83B}"/>
              </a:ext>
            </a:extLst>
          </p:cNvPr>
          <p:cNvSpPr/>
          <p:nvPr/>
        </p:nvSpPr>
        <p:spPr>
          <a:xfrm>
            <a:off x="5847919" y="1970235"/>
            <a:ext cx="729435" cy="458054"/>
          </a:xfrm>
          <a:prstGeom prst="flowChartPunchedTap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Bükülmüş Şerit 6">
            <a:extLst>
              <a:ext uri="{FF2B5EF4-FFF2-40B4-BE49-F238E27FC236}">
                <a16:creationId xmlns:a16="http://schemas.microsoft.com/office/drawing/2014/main" id="{81FDD8DB-6776-46A9-A221-552C581B4AC1}"/>
              </a:ext>
            </a:extLst>
          </p:cNvPr>
          <p:cNvSpPr/>
          <p:nvPr/>
        </p:nvSpPr>
        <p:spPr>
          <a:xfrm>
            <a:off x="2040961" y="767745"/>
            <a:ext cx="341265" cy="287931"/>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Bükülmüş Şerit 40">
            <a:extLst>
              <a:ext uri="{FF2B5EF4-FFF2-40B4-BE49-F238E27FC236}">
                <a16:creationId xmlns:a16="http://schemas.microsoft.com/office/drawing/2014/main" id="{39485300-007E-4CAB-B72A-306D069FA5AC}"/>
              </a:ext>
            </a:extLst>
          </p:cNvPr>
          <p:cNvSpPr/>
          <p:nvPr/>
        </p:nvSpPr>
        <p:spPr>
          <a:xfrm>
            <a:off x="5908524" y="2100691"/>
            <a:ext cx="582192" cy="224207"/>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ağ Ok 43">
            <a:extLst>
              <a:ext uri="{FF2B5EF4-FFF2-40B4-BE49-F238E27FC236}">
                <a16:creationId xmlns:a16="http://schemas.microsoft.com/office/drawing/2014/main" id="{12111CA4-CFC9-49FF-8F07-303103BD70D2}"/>
              </a:ext>
            </a:extLst>
          </p:cNvPr>
          <p:cNvSpPr/>
          <p:nvPr/>
        </p:nvSpPr>
        <p:spPr>
          <a:xfrm rot="20208638">
            <a:off x="4405228" y="1561926"/>
            <a:ext cx="622185" cy="20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ağ Ok 45">
            <a:extLst>
              <a:ext uri="{FF2B5EF4-FFF2-40B4-BE49-F238E27FC236}">
                <a16:creationId xmlns:a16="http://schemas.microsoft.com/office/drawing/2014/main" id="{8BEC17D5-821B-4BFC-B394-D43AAED76604}"/>
              </a:ext>
            </a:extLst>
          </p:cNvPr>
          <p:cNvSpPr/>
          <p:nvPr/>
        </p:nvSpPr>
        <p:spPr>
          <a:xfrm rot="1729242">
            <a:off x="6828703" y="1415207"/>
            <a:ext cx="622185" cy="203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Sağ Ok 47">
            <a:extLst>
              <a:ext uri="{FF2B5EF4-FFF2-40B4-BE49-F238E27FC236}">
                <a16:creationId xmlns:a16="http://schemas.microsoft.com/office/drawing/2014/main" id="{517D545D-4D63-459E-91A5-F4E78511233F}"/>
              </a:ext>
            </a:extLst>
          </p:cNvPr>
          <p:cNvSpPr/>
          <p:nvPr/>
        </p:nvSpPr>
        <p:spPr>
          <a:xfrm rot="20147290">
            <a:off x="6828702" y="2578324"/>
            <a:ext cx="622185" cy="203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Resim 23">
            <a:extLst>
              <a:ext uri="{FF2B5EF4-FFF2-40B4-BE49-F238E27FC236}">
                <a16:creationId xmlns:a16="http://schemas.microsoft.com/office/drawing/2014/main" id="{B99C4DC3-A464-4F5E-8AAC-EEB6A474FA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3482" y="1548581"/>
            <a:ext cx="977866" cy="1104220"/>
          </a:xfrm>
          <a:prstGeom prst="rect">
            <a:avLst/>
          </a:prstGeom>
        </p:spPr>
      </p:pic>
      <p:sp>
        <p:nvSpPr>
          <p:cNvPr id="25" name="Sağ Ok 27">
            <a:extLst>
              <a:ext uri="{FF2B5EF4-FFF2-40B4-BE49-F238E27FC236}">
                <a16:creationId xmlns:a16="http://schemas.microsoft.com/office/drawing/2014/main" id="{E795F978-19F9-4098-AEB1-7B999A48EDFB}"/>
              </a:ext>
            </a:extLst>
          </p:cNvPr>
          <p:cNvSpPr/>
          <p:nvPr/>
        </p:nvSpPr>
        <p:spPr>
          <a:xfrm rot="1337531">
            <a:off x="4405637" y="2278422"/>
            <a:ext cx="622185" cy="20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2375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32907" y="62131"/>
            <a:ext cx="2603500" cy="461665"/>
          </a:xfrm>
          <a:prstGeom prst="rect">
            <a:avLst/>
          </a:prstGeom>
          <a:noFill/>
        </p:spPr>
        <p:txBody>
          <a:bodyPr wrap="square" rtlCol="0">
            <a:spAutoFit/>
          </a:bodyPr>
          <a:lstStyle>
            <a:defPPr>
              <a:defRPr lang="en-US"/>
            </a:defPPr>
            <a:lvl1pPr>
              <a:defRPr sz="2400" b="1">
                <a:solidFill>
                  <a:srgbClr val="9F7F3A"/>
                </a:solidFill>
              </a:defRPr>
            </a:lvl1pPr>
          </a:lstStyle>
          <a:p>
            <a:r>
              <a:rPr lang="en-US" dirty="0"/>
              <a:t>BULUŞ BİLDİRİMİ</a:t>
            </a:r>
          </a:p>
        </p:txBody>
      </p:sp>
      <p:sp>
        <p:nvSpPr>
          <p:cNvPr id="5" name="Metin kutusu 4">
            <a:extLst>
              <a:ext uri="{FF2B5EF4-FFF2-40B4-BE49-F238E27FC236}">
                <a16:creationId xmlns:a16="http://schemas.microsoft.com/office/drawing/2014/main" id="{56BADE3D-AAE2-4479-8B03-15A68D392491}"/>
              </a:ext>
            </a:extLst>
          </p:cNvPr>
          <p:cNvSpPr txBox="1"/>
          <p:nvPr/>
        </p:nvSpPr>
        <p:spPr>
          <a:xfrm>
            <a:off x="132907" y="766794"/>
            <a:ext cx="8928992" cy="3477875"/>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r>
              <a:rPr lang="tr-TR" sz="2000" b="0" u="sng" dirty="0">
                <a:solidFill>
                  <a:srgbClr val="9F7F3A"/>
                </a:solidFill>
              </a:rPr>
              <a:t>Usulüne uygun bir buluş bildirimi aşağıdaki hususları içerir:</a:t>
            </a:r>
          </a:p>
          <a:p>
            <a:r>
              <a:rPr lang="tr-TR" sz="2000" b="0" dirty="0">
                <a:solidFill>
                  <a:schemeClr val="tx1"/>
                </a:solidFill>
              </a:rPr>
              <a:t>-Buluşun ortaya çıkmasına katkı yapmış buluşçuların adları, soyadları, adresleri, T.C. kimlik numaraları, iletişim bilgileri ve buluşa katkı payları</a:t>
            </a:r>
          </a:p>
          <a:p>
            <a:r>
              <a:rPr lang="tr-TR" sz="2000" b="0" dirty="0">
                <a:solidFill>
                  <a:schemeClr val="tx1"/>
                </a:solidFill>
              </a:rPr>
              <a:t>-Buluş ile çözülmüş olan teknik problemin tanımı</a:t>
            </a:r>
          </a:p>
          <a:p>
            <a:r>
              <a:rPr lang="tr-TR" sz="2000" b="0" dirty="0">
                <a:solidFill>
                  <a:schemeClr val="tx1"/>
                </a:solidFill>
              </a:rPr>
              <a:t>-Söz konusu problemin, buluş öncesindeki mevcut durumu ve çözümleri</a:t>
            </a:r>
          </a:p>
          <a:p>
            <a:r>
              <a:rPr lang="tr-TR" sz="2000" b="0" dirty="0">
                <a:solidFill>
                  <a:schemeClr val="tx1"/>
                </a:solidFill>
              </a:rPr>
              <a:t>-Buluşun, mevcut duruma getirdiği yenilikler </a:t>
            </a:r>
          </a:p>
          <a:p>
            <a:r>
              <a:rPr lang="tr-TR" sz="2000" b="0" dirty="0">
                <a:solidFill>
                  <a:schemeClr val="tx1"/>
                </a:solidFill>
              </a:rPr>
              <a:t>-Buluşun detaylı ve açık teknik anlatımı</a:t>
            </a:r>
          </a:p>
          <a:p>
            <a:r>
              <a:rPr lang="tr-TR" sz="2000" b="0" dirty="0">
                <a:solidFill>
                  <a:schemeClr val="tx1"/>
                </a:solidFill>
              </a:rPr>
              <a:t>-Buluşun getirdiği faydaların ölçülebilir ifadeler ile tanımları</a:t>
            </a:r>
          </a:p>
          <a:p>
            <a:r>
              <a:rPr lang="tr-TR" sz="2000" b="0" dirty="0">
                <a:solidFill>
                  <a:schemeClr val="tx1"/>
                </a:solidFill>
              </a:rPr>
              <a:t>-Buluşun en az bir adet uygulanabilir halinin örneklendirilmesi</a:t>
            </a:r>
          </a:p>
          <a:p>
            <a:endParaRPr lang="tr-TR" sz="2000" b="0" dirty="0">
              <a:solidFill>
                <a:schemeClr val="tx1"/>
              </a:solidFill>
            </a:endParaRPr>
          </a:p>
          <a:p>
            <a:r>
              <a:rPr lang="tr-TR" sz="2000" b="0" dirty="0">
                <a:solidFill>
                  <a:schemeClr val="tx1"/>
                </a:solidFill>
              </a:rPr>
              <a:t>-</a:t>
            </a:r>
            <a:r>
              <a:rPr lang="tr-TR" sz="2000" b="0" dirty="0" err="1">
                <a:solidFill>
                  <a:schemeClr val="tx1"/>
                </a:solidFill>
              </a:rPr>
              <a:t>Opsiyonel</a:t>
            </a:r>
            <a:r>
              <a:rPr lang="tr-TR" sz="2000" b="0" dirty="0">
                <a:solidFill>
                  <a:schemeClr val="tx1"/>
                </a:solidFill>
              </a:rPr>
              <a:t>; buluşun serbest buluş niteliğinin olup olmadığının gerekçeleri</a:t>
            </a:r>
          </a:p>
        </p:txBody>
      </p:sp>
    </p:spTree>
    <p:extLst>
      <p:ext uri="{BB962C8B-B14F-4D97-AF65-F5344CB8AC3E}">
        <p14:creationId xmlns:p14="http://schemas.microsoft.com/office/powerpoint/2010/main" val="196401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 y="3161"/>
            <a:ext cx="9141291" cy="5143500"/>
          </a:xfrm>
          <a:prstGeom prst="rect">
            <a:avLst/>
          </a:prstGeom>
        </p:spPr>
      </p:pic>
      <p:sp>
        <p:nvSpPr>
          <p:cNvPr id="3" name="Metin kutusu 2">
            <a:extLst>
              <a:ext uri="{FF2B5EF4-FFF2-40B4-BE49-F238E27FC236}">
                <a16:creationId xmlns:a16="http://schemas.microsoft.com/office/drawing/2014/main" id="{197C4AE7-8E35-4B3E-A835-4B260AB5B824}"/>
              </a:ext>
            </a:extLst>
          </p:cNvPr>
          <p:cNvSpPr txBox="1"/>
          <p:nvPr/>
        </p:nvSpPr>
        <p:spPr>
          <a:xfrm>
            <a:off x="2959615" y="1614925"/>
            <a:ext cx="216023" cy="369332"/>
          </a:xfrm>
          <a:prstGeom prst="rect">
            <a:avLst/>
          </a:prstGeom>
          <a:noFill/>
        </p:spPr>
        <p:txBody>
          <a:bodyPr wrap="square" rtlCol="0">
            <a:spAutoFit/>
          </a:bodyPr>
          <a:lstStyle/>
          <a:p>
            <a:endParaRPr lang="tr-TR" dirty="0"/>
          </a:p>
        </p:txBody>
      </p:sp>
      <p:sp>
        <p:nvSpPr>
          <p:cNvPr id="4" name="Metin kutusu 3">
            <a:extLst>
              <a:ext uri="{FF2B5EF4-FFF2-40B4-BE49-F238E27FC236}">
                <a16:creationId xmlns:a16="http://schemas.microsoft.com/office/drawing/2014/main" id="{6D794162-F526-449D-BC36-7446044DF9F2}"/>
              </a:ext>
            </a:extLst>
          </p:cNvPr>
          <p:cNvSpPr txBox="1"/>
          <p:nvPr/>
        </p:nvSpPr>
        <p:spPr>
          <a:xfrm>
            <a:off x="673170" y="1401188"/>
            <a:ext cx="1499351" cy="523220"/>
          </a:xfrm>
          <a:prstGeom prst="rect">
            <a:avLst/>
          </a:prstGeom>
          <a:noFill/>
        </p:spPr>
        <p:txBody>
          <a:bodyPr wrap="square" rtlCol="0">
            <a:spAutoFit/>
          </a:bodyPr>
          <a:lstStyle/>
          <a:p>
            <a:pPr algn="ctr"/>
            <a:r>
              <a:rPr lang="tr-TR" sz="1400" b="1" dirty="0">
                <a:ln w="1905"/>
                <a:solidFill>
                  <a:srgbClr val="135E8F"/>
                </a:solidFill>
                <a:effectLst>
                  <a:innerShdw blurRad="69850" dist="43180" dir="5400000">
                    <a:srgbClr val="000000">
                      <a:alpha val="65000"/>
                    </a:srgbClr>
                  </a:innerShdw>
                </a:effectLst>
              </a:rPr>
              <a:t>Usulüne Uygun Buluş Bildirimi</a:t>
            </a:r>
          </a:p>
        </p:txBody>
      </p:sp>
      <p:pic>
        <p:nvPicPr>
          <p:cNvPr id="5" name="Picture 2" descr="C:\Users\sony1\Desktop\aynşıtayn.png">
            <a:extLst>
              <a:ext uri="{FF2B5EF4-FFF2-40B4-BE49-F238E27FC236}">
                <a16:creationId xmlns:a16="http://schemas.microsoft.com/office/drawing/2014/main" id="{04F07256-BF4B-48F2-B6CF-B7A020176C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59" y="749205"/>
            <a:ext cx="665991" cy="1112173"/>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A3EC1B26-DA47-493A-A3E4-F985A7FED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146" y="1076999"/>
            <a:ext cx="522125" cy="746694"/>
          </a:xfrm>
          <a:prstGeom prst="rect">
            <a:avLst/>
          </a:prstGeom>
        </p:spPr>
      </p:pic>
      <p:sp>
        <p:nvSpPr>
          <p:cNvPr id="7" name="Metin kutusu 6">
            <a:extLst>
              <a:ext uri="{FF2B5EF4-FFF2-40B4-BE49-F238E27FC236}">
                <a16:creationId xmlns:a16="http://schemas.microsoft.com/office/drawing/2014/main" id="{E174A26C-C392-401E-9BAD-673BD781061C}"/>
              </a:ext>
            </a:extLst>
          </p:cNvPr>
          <p:cNvSpPr txBox="1"/>
          <p:nvPr/>
        </p:nvSpPr>
        <p:spPr>
          <a:xfrm>
            <a:off x="2854455" y="1848363"/>
            <a:ext cx="1578962" cy="523220"/>
          </a:xfrm>
          <a:prstGeom prst="rect">
            <a:avLst/>
          </a:prstGeom>
          <a:noFill/>
        </p:spPr>
        <p:txBody>
          <a:bodyPr wrap="square" rtlCol="0">
            <a:spAutoFit/>
          </a:bodyPr>
          <a:lstStyle/>
          <a:p>
            <a:pPr algn="ctr"/>
            <a:r>
              <a:rPr lang="tr-TR" sz="1400" b="1" dirty="0">
                <a:ln w="1905"/>
                <a:solidFill>
                  <a:srgbClr val="135E8F"/>
                </a:solidFill>
                <a:effectLst>
                  <a:innerShdw blurRad="69850" dist="43180" dir="5400000">
                    <a:srgbClr val="000000">
                      <a:alpha val="65000"/>
                    </a:srgbClr>
                  </a:innerShdw>
                </a:effectLst>
              </a:rPr>
              <a:t>TTO Patent ve Lisanslama Birimi</a:t>
            </a:r>
          </a:p>
        </p:txBody>
      </p:sp>
      <p:sp>
        <p:nvSpPr>
          <p:cNvPr id="8" name="Metin kutusu 7">
            <a:extLst>
              <a:ext uri="{FF2B5EF4-FFF2-40B4-BE49-F238E27FC236}">
                <a16:creationId xmlns:a16="http://schemas.microsoft.com/office/drawing/2014/main" id="{BDF017E8-5916-4F17-A6A0-761B4A11500F}"/>
              </a:ext>
            </a:extLst>
          </p:cNvPr>
          <p:cNvSpPr txBox="1"/>
          <p:nvPr/>
        </p:nvSpPr>
        <p:spPr>
          <a:xfrm>
            <a:off x="2505828" y="578574"/>
            <a:ext cx="2282730" cy="523220"/>
          </a:xfrm>
          <a:prstGeom prst="rect">
            <a:avLst/>
          </a:prstGeom>
          <a:noFill/>
        </p:spPr>
        <p:txBody>
          <a:bodyPr wrap="square" rtlCol="0">
            <a:spAutoFit/>
          </a:bodyPr>
          <a:lstStyle/>
          <a:p>
            <a:pPr algn="ctr"/>
            <a:r>
              <a:rPr lang="tr-TR" sz="1400" b="1" dirty="0">
                <a:ln w="1905"/>
                <a:solidFill>
                  <a:srgbClr val="135E8F"/>
                </a:solidFill>
                <a:effectLst>
                  <a:innerShdw blurRad="69850" dist="43180" dir="5400000">
                    <a:srgbClr val="000000">
                      <a:alpha val="65000"/>
                    </a:srgbClr>
                  </a:innerShdw>
                </a:effectLst>
              </a:rPr>
              <a:t>Yenilik ve </a:t>
            </a:r>
            <a:r>
              <a:rPr lang="tr-TR" sz="1400" b="1" dirty="0" err="1">
                <a:ln w="1905"/>
                <a:solidFill>
                  <a:srgbClr val="135E8F"/>
                </a:solidFill>
                <a:effectLst>
                  <a:innerShdw blurRad="69850" dist="43180" dir="5400000">
                    <a:srgbClr val="000000">
                      <a:alpha val="65000"/>
                    </a:srgbClr>
                  </a:innerShdw>
                </a:effectLst>
              </a:rPr>
              <a:t>Patentlenebilirlik</a:t>
            </a:r>
            <a:r>
              <a:rPr lang="tr-TR" sz="1400" b="1" dirty="0">
                <a:ln w="1905"/>
                <a:solidFill>
                  <a:srgbClr val="135E8F"/>
                </a:solidFill>
                <a:effectLst>
                  <a:innerShdw blurRad="69850" dist="43180" dir="5400000">
                    <a:srgbClr val="000000">
                      <a:alpha val="65000"/>
                    </a:srgbClr>
                  </a:innerShdw>
                </a:effectLst>
              </a:rPr>
              <a:t> Araştırması</a:t>
            </a:r>
          </a:p>
        </p:txBody>
      </p:sp>
      <p:sp>
        <p:nvSpPr>
          <p:cNvPr id="9" name="Sağ Ok 19">
            <a:extLst>
              <a:ext uri="{FF2B5EF4-FFF2-40B4-BE49-F238E27FC236}">
                <a16:creationId xmlns:a16="http://schemas.microsoft.com/office/drawing/2014/main" id="{9225B4B5-D918-4F95-B74F-4CAF578D8088}"/>
              </a:ext>
            </a:extLst>
          </p:cNvPr>
          <p:cNvSpPr/>
          <p:nvPr/>
        </p:nvSpPr>
        <p:spPr>
          <a:xfrm>
            <a:off x="2213325" y="1076999"/>
            <a:ext cx="453265"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228FD432-97C3-4DF4-8F48-8EAC9AF08073}"/>
              </a:ext>
            </a:extLst>
          </p:cNvPr>
          <p:cNvSpPr txBox="1"/>
          <p:nvPr/>
        </p:nvSpPr>
        <p:spPr>
          <a:xfrm>
            <a:off x="5018758" y="1845466"/>
            <a:ext cx="1872965" cy="523220"/>
          </a:xfrm>
          <a:prstGeom prst="rect">
            <a:avLst/>
          </a:prstGeom>
          <a:noFill/>
        </p:spPr>
        <p:txBody>
          <a:bodyPr wrap="square" rtlCol="0">
            <a:spAutoFit/>
          </a:bodyPr>
          <a:lstStyle/>
          <a:p>
            <a:pPr algn="ctr"/>
            <a:r>
              <a:rPr lang="tr-TR" sz="1400" b="1" dirty="0">
                <a:ln w="1905"/>
                <a:solidFill>
                  <a:srgbClr val="135E8F"/>
                </a:solidFill>
                <a:effectLst>
                  <a:innerShdw blurRad="69850" dist="43180" dir="5400000">
                    <a:srgbClr val="000000">
                      <a:alpha val="65000"/>
                    </a:srgbClr>
                  </a:innerShdw>
                </a:effectLst>
              </a:rPr>
              <a:t>TTO Fikri Ürün Değerlendirme Kurulu</a:t>
            </a:r>
          </a:p>
        </p:txBody>
      </p:sp>
      <p:sp>
        <p:nvSpPr>
          <p:cNvPr id="11" name="Metin kutusu 10">
            <a:extLst>
              <a:ext uri="{FF2B5EF4-FFF2-40B4-BE49-F238E27FC236}">
                <a16:creationId xmlns:a16="http://schemas.microsoft.com/office/drawing/2014/main" id="{5FBB0B9A-BB5F-4851-807A-6A3AD38D092F}"/>
              </a:ext>
            </a:extLst>
          </p:cNvPr>
          <p:cNvSpPr txBox="1"/>
          <p:nvPr/>
        </p:nvSpPr>
        <p:spPr>
          <a:xfrm>
            <a:off x="5191743" y="553991"/>
            <a:ext cx="1526997" cy="523220"/>
          </a:xfrm>
          <a:prstGeom prst="rect">
            <a:avLst/>
          </a:prstGeom>
          <a:noFill/>
        </p:spPr>
        <p:txBody>
          <a:bodyPr wrap="square" rtlCol="0">
            <a:spAutoFit/>
          </a:bodyPr>
          <a:lstStyle/>
          <a:p>
            <a:pPr algn="ctr"/>
            <a:r>
              <a:rPr lang="tr-TR" sz="1400" b="1" dirty="0">
                <a:ln w="1905"/>
                <a:solidFill>
                  <a:srgbClr val="135E8F"/>
                </a:solidFill>
                <a:effectLst>
                  <a:innerShdw blurRad="69850" dist="43180" dir="5400000">
                    <a:srgbClr val="000000">
                      <a:alpha val="65000"/>
                    </a:srgbClr>
                  </a:innerShdw>
                </a:effectLst>
              </a:rPr>
              <a:t>Ticari Potansiyel Değerlendirmesi</a:t>
            </a:r>
          </a:p>
        </p:txBody>
      </p:sp>
      <p:sp>
        <p:nvSpPr>
          <p:cNvPr id="12" name="Sağ Ok 23">
            <a:extLst>
              <a:ext uri="{FF2B5EF4-FFF2-40B4-BE49-F238E27FC236}">
                <a16:creationId xmlns:a16="http://schemas.microsoft.com/office/drawing/2014/main" id="{F87AD59F-C7CF-404B-B57A-9EB5D0EC0168}"/>
              </a:ext>
            </a:extLst>
          </p:cNvPr>
          <p:cNvSpPr/>
          <p:nvPr/>
        </p:nvSpPr>
        <p:spPr>
          <a:xfrm>
            <a:off x="4537637" y="1086621"/>
            <a:ext cx="453265"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57F6E230-2ECA-40BF-9B13-E91492F58A11}"/>
              </a:ext>
            </a:extLst>
          </p:cNvPr>
          <p:cNvSpPr txBox="1"/>
          <p:nvPr/>
        </p:nvSpPr>
        <p:spPr>
          <a:xfrm>
            <a:off x="7470845" y="563401"/>
            <a:ext cx="970235" cy="523220"/>
          </a:xfrm>
          <a:prstGeom prst="rect">
            <a:avLst/>
          </a:prstGeom>
          <a:noFill/>
        </p:spPr>
        <p:txBody>
          <a:bodyPr wrap="square" rtlCol="0">
            <a:spAutoFit/>
          </a:bodyPr>
          <a:lstStyle/>
          <a:p>
            <a:pPr algn="ctr"/>
            <a:r>
              <a:rPr lang="tr-TR" sz="1400" b="1" dirty="0">
                <a:ln w="1905"/>
                <a:solidFill>
                  <a:srgbClr val="135E8F"/>
                </a:solidFill>
                <a:effectLst>
                  <a:innerShdw blurRad="69850" dist="43180" dir="5400000">
                    <a:srgbClr val="000000">
                      <a:alpha val="65000"/>
                    </a:srgbClr>
                  </a:innerShdw>
                </a:effectLst>
              </a:rPr>
              <a:t>Tavsiye Raporu</a:t>
            </a:r>
          </a:p>
        </p:txBody>
      </p:sp>
      <p:sp>
        <p:nvSpPr>
          <p:cNvPr id="14" name="Bükülü Ok 33">
            <a:extLst>
              <a:ext uri="{FF2B5EF4-FFF2-40B4-BE49-F238E27FC236}">
                <a16:creationId xmlns:a16="http://schemas.microsoft.com/office/drawing/2014/main" id="{A82ADA9B-0A4E-49B6-A252-A6FEE8966831}"/>
              </a:ext>
            </a:extLst>
          </p:cNvPr>
          <p:cNvSpPr/>
          <p:nvPr/>
        </p:nvSpPr>
        <p:spPr>
          <a:xfrm rot="5400000">
            <a:off x="6935254" y="1354479"/>
            <a:ext cx="1275064" cy="1087442"/>
          </a:xfrm>
          <a:prstGeom prst="bentArrow">
            <a:avLst>
              <a:gd name="adj1" fmla="val 10730"/>
              <a:gd name="adj2" fmla="val 12000"/>
              <a:gd name="adj3" fmla="val 19120"/>
              <a:gd name="adj4" fmla="val 8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Yukarı Bükülü Ok 36">
            <a:extLst>
              <a:ext uri="{FF2B5EF4-FFF2-40B4-BE49-F238E27FC236}">
                <a16:creationId xmlns:a16="http://schemas.microsoft.com/office/drawing/2014/main" id="{E25F11F5-A794-4764-BE2B-3FBB1E084C9D}"/>
              </a:ext>
            </a:extLst>
          </p:cNvPr>
          <p:cNvSpPr/>
          <p:nvPr/>
        </p:nvSpPr>
        <p:spPr>
          <a:xfrm rot="10800000">
            <a:off x="6237536" y="3661195"/>
            <a:ext cx="847808" cy="369937"/>
          </a:xfrm>
          <a:prstGeom prst="bentUpArrow">
            <a:avLst>
              <a:gd name="adj1" fmla="val 25862"/>
              <a:gd name="adj2" fmla="val 25671"/>
              <a:gd name="adj3" fmla="val 2786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546C3D9C-3F0A-4884-A7A7-23EC72ED6736}"/>
              </a:ext>
            </a:extLst>
          </p:cNvPr>
          <p:cNvSpPr txBox="1"/>
          <p:nvPr/>
        </p:nvSpPr>
        <p:spPr>
          <a:xfrm>
            <a:off x="5852529" y="2573717"/>
            <a:ext cx="1264574" cy="738664"/>
          </a:xfrm>
          <a:prstGeom prst="rect">
            <a:avLst/>
          </a:prstGeom>
          <a:noFill/>
        </p:spPr>
        <p:txBody>
          <a:bodyPr wrap="square" rtlCol="0">
            <a:spAutoFit/>
          </a:bodyPr>
          <a:lstStyle>
            <a:defPPr>
              <a:defRPr lang="tr-TR"/>
            </a:defPPr>
            <a:lvl1pPr algn="ctr">
              <a:defRPr sz="1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tr-TR" dirty="0">
                <a:solidFill>
                  <a:srgbClr val="00B050"/>
                </a:solidFill>
                <a:latin typeface="Calibri (Gövde)"/>
              </a:rPr>
              <a:t>YTÜ HAK KARARI SAHİPLİĞİ</a:t>
            </a:r>
          </a:p>
        </p:txBody>
      </p:sp>
      <p:sp>
        <p:nvSpPr>
          <p:cNvPr id="17" name="Metin kutusu 16">
            <a:extLst>
              <a:ext uri="{FF2B5EF4-FFF2-40B4-BE49-F238E27FC236}">
                <a16:creationId xmlns:a16="http://schemas.microsoft.com/office/drawing/2014/main" id="{B9F1895A-2D87-4A1C-B75A-E7641E26A386}"/>
              </a:ext>
            </a:extLst>
          </p:cNvPr>
          <p:cNvSpPr txBox="1"/>
          <p:nvPr/>
        </p:nvSpPr>
        <p:spPr>
          <a:xfrm>
            <a:off x="5504615" y="4080549"/>
            <a:ext cx="1787442" cy="738664"/>
          </a:xfrm>
          <a:prstGeom prst="rect">
            <a:avLst/>
          </a:prstGeom>
          <a:noFill/>
        </p:spPr>
        <p:txBody>
          <a:bodyPr wrap="square" rtlCol="0">
            <a:spAutoFit/>
          </a:bodyPr>
          <a:lstStyle>
            <a:defPPr>
              <a:defRPr lang="tr-TR"/>
            </a:defPPr>
            <a:lvl1pPr algn="ctr">
              <a:defRPr sz="1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tr-TR" dirty="0">
                <a:solidFill>
                  <a:srgbClr val="FF0000"/>
                </a:solidFill>
              </a:rPr>
              <a:t>SERBEST BIRAKMA KARARI</a:t>
            </a:r>
          </a:p>
          <a:p>
            <a:r>
              <a:rPr lang="tr-TR" dirty="0">
                <a:solidFill>
                  <a:srgbClr val="FF0000"/>
                </a:solidFill>
              </a:rPr>
              <a:t>(Buluşçuya)</a:t>
            </a:r>
          </a:p>
        </p:txBody>
      </p:sp>
      <p:sp>
        <p:nvSpPr>
          <p:cNvPr id="18" name="Metin kutusu 17">
            <a:extLst>
              <a:ext uri="{FF2B5EF4-FFF2-40B4-BE49-F238E27FC236}">
                <a16:creationId xmlns:a16="http://schemas.microsoft.com/office/drawing/2014/main" id="{88D99E8B-96C6-404F-9FF9-D26F2ABA8749}"/>
              </a:ext>
            </a:extLst>
          </p:cNvPr>
          <p:cNvSpPr txBox="1"/>
          <p:nvPr/>
        </p:nvSpPr>
        <p:spPr>
          <a:xfrm>
            <a:off x="6862006" y="2571750"/>
            <a:ext cx="2376264" cy="523220"/>
          </a:xfrm>
          <a:prstGeom prst="rect">
            <a:avLst/>
          </a:prstGeom>
          <a:noFill/>
        </p:spPr>
        <p:txBody>
          <a:bodyPr wrap="square" rtlCol="0">
            <a:spAutoFit/>
          </a:bodyPr>
          <a:lstStyle/>
          <a:p>
            <a:pPr algn="ctr"/>
            <a:r>
              <a:rPr lang="tr-TR" sz="1400" b="1" dirty="0">
                <a:ln w="1905"/>
                <a:solidFill>
                  <a:srgbClr val="135E8F"/>
                </a:solidFill>
                <a:effectLst>
                  <a:innerShdw blurRad="69850" dist="43180" dir="5400000">
                    <a:srgbClr val="000000">
                      <a:alpha val="65000"/>
                    </a:srgbClr>
                  </a:innerShdw>
                </a:effectLst>
              </a:rPr>
              <a:t>YTÜ Sınai Mülkiyet Değerlendirme Kurulu</a:t>
            </a:r>
          </a:p>
        </p:txBody>
      </p:sp>
      <p:sp>
        <p:nvSpPr>
          <p:cNvPr id="19" name="Sağ Ok 1">
            <a:extLst>
              <a:ext uri="{FF2B5EF4-FFF2-40B4-BE49-F238E27FC236}">
                <a16:creationId xmlns:a16="http://schemas.microsoft.com/office/drawing/2014/main" id="{2A6680E3-311E-40ED-B547-00FC3F8402D6}"/>
              </a:ext>
            </a:extLst>
          </p:cNvPr>
          <p:cNvSpPr/>
          <p:nvPr/>
        </p:nvSpPr>
        <p:spPr>
          <a:xfrm rot="10800000">
            <a:off x="5711329" y="3297040"/>
            <a:ext cx="1374015" cy="216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a:extLst>
              <a:ext uri="{FF2B5EF4-FFF2-40B4-BE49-F238E27FC236}">
                <a16:creationId xmlns:a16="http://schemas.microsoft.com/office/drawing/2014/main" id="{DB6B75E3-179A-4833-AB2E-E5AC8C1E74A1}"/>
              </a:ext>
            </a:extLst>
          </p:cNvPr>
          <p:cNvSpPr txBox="1"/>
          <p:nvPr/>
        </p:nvSpPr>
        <p:spPr>
          <a:xfrm>
            <a:off x="4674734" y="3227354"/>
            <a:ext cx="1264574" cy="369332"/>
          </a:xfrm>
          <a:prstGeom prst="rect">
            <a:avLst/>
          </a:prstGeom>
          <a:noFill/>
        </p:spPr>
        <p:txBody>
          <a:bodyPr wrap="square" rtlCol="0">
            <a:spAutoFit/>
          </a:bodyPr>
          <a:lstStyle>
            <a:defPPr>
              <a:defRPr lang="tr-TR"/>
            </a:defPPr>
            <a:lvl1pPr algn="ctr">
              <a:defRPr sz="1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tr-TR" sz="1800" dirty="0">
                <a:solidFill>
                  <a:schemeClr val="accent4">
                    <a:lumMod val="75000"/>
                  </a:schemeClr>
                </a:solidFill>
              </a:rPr>
              <a:t>YTÜ</a:t>
            </a:r>
          </a:p>
        </p:txBody>
      </p:sp>
      <p:sp>
        <p:nvSpPr>
          <p:cNvPr id="21" name="Sağ Ok 44">
            <a:extLst>
              <a:ext uri="{FF2B5EF4-FFF2-40B4-BE49-F238E27FC236}">
                <a16:creationId xmlns:a16="http://schemas.microsoft.com/office/drawing/2014/main" id="{417D0ECC-1001-4D43-8CB6-795204269E81}"/>
              </a:ext>
            </a:extLst>
          </p:cNvPr>
          <p:cNvSpPr/>
          <p:nvPr/>
        </p:nvSpPr>
        <p:spPr>
          <a:xfrm rot="10800000">
            <a:off x="3870303" y="3312381"/>
            <a:ext cx="766469"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21">
            <a:extLst>
              <a:ext uri="{FF2B5EF4-FFF2-40B4-BE49-F238E27FC236}">
                <a16:creationId xmlns:a16="http://schemas.microsoft.com/office/drawing/2014/main" id="{C25AF8C5-1A59-407A-B365-507ABA961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122" y="635370"/>
            <a:ext cx="543432" cy="656298"/>
          </a:xfrm>
          <a:prstGeom prst="rect">
            <a:avLst/>
          </a:prstGeom>
        </p:spPr>
      </p:pic>
      <p:pic>
        <p:nvPicPr>
          <p:cNvPr id="23" name="Resim 22">
            <a:extLst>
              <a:ext uri="{FF2B5EF4-FFF2-40B4-BE49-F238E27FC236}">
                <a16:creationId xmlns:a16="http://schemas.microsoft.com/office/drawing/2014/main" id="{6484B3E8-C08E-4D96-BA0A-7A2C392EAD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0986" y="2897342"/>
            <a:ext cx="919191" cy="1037960"/>
          </a:xfrm>
          <a:prstGeom prst="rect">
            <a:avLst/>
          </a:prstGeom>
        </p:spPr>
      </p:pic>
      <p:sp>
        <p:nvSpPr>
          <p:cNvPr id="24" name="Sağ Ok 52">
            <a:extLst>
              <a:ext uri="{FF2B5EF4-FFF2-40B4-BE49-F238E27FC236}">
                <a16:creationId xmlns:a16="http://schemas.microsoft.com/office/drawing/2014/main" id="{9FB98AD2-7EFE-4B05-B5EE-4299AB0A88FC}"/>
              </a:ext>
            </a:extLst>
          </p:cNvPr>
          <p:cNvSpPr/>
          <p:nvPr/>
        </p:nvSpPr>
        <p:spPr>
          <a:xfrm rot="10800000">
            <a:off x="1790113" y="3329367"/>
            <a:ext cx="683204"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Resim 24">
            <a:extLst>
              <a:ext uri="{FF2B5EF4-FFF2-40B4-BE49-F238E27FC236}">
                <a16:creationId xmlns:a16="http://schemas.microsoft.com/office/drawing/2014/main" id="{8581ADC1-CB8C-429D-B615-3B119835AB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7861" y="1114790"/>
            <a:ext cx="1156202" cy="721430"/>
          </a:xfrm>
          <a:prstGeom prst="rect">
            <a:avLst/>
          </a:prstGeom>
        </p:spPr>
      </p:pic>
      <p:pic>
        <p:nvPicPr>
          <p:cNvPr id="26" name="Resim 25">
            <a:extLst>
              <a:ext uri="{FF2B5EF4-FFF2-40B4-BE49-F238E27FC236}">
                <a16:creationId xmlns:a16="http://schemas.microsoft.com/office/drawing/2014/main" id="{E9852211-24BF-4A5A-938A-409203E112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260" y="3140153"/>
            <a:ext cx="1166169" cy="529774"/>
          </a:xfrm>
          <a:prstGeom prst="rect">
            <a:avLst/>
          </a:prstGeom>
        </p:spPr>
      </p:pic>
      <p:pic>
        <p:nvPicPr>
          <p:cNvPr id="30" name="Resim 29">
            <a:extLst>
              <a:ext uri="{FF2B5EF4-FFF2-40B4-BE49-F238E27FC236}">
                <a16:creationId xmlns:a16="http://schemas.microsoft.com/office/drawing/2014/main" id="{3F28661E-5858-4195-B208-0CB19B5026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9411" y="1373655"/>
            <a:ext cx="912883" cy="203701"/>
          </a:xfrm>
          <a:prstGeom prst="rect">
            <a:avLst/>
          </a:prstGeom>
        </p:spPr>
      </p:pic>
      <p:pic>
        <p:nvPicPr>
          <p:cNvPr id="31" name="Resim 30" descr="tablo, iç mekan, duvar, bilgisayar içeren bir resim&#10;&#10;Çok yüksek güvenilirlikle oluşturulmuş açıklama">
            <a:extLst>
              <a:ext uri="{FF2B5EF4-FFF2-40B4-BE49-F238E27FC236}">
                <a16:creationId xmlns:a16="http://schemas.microsoft.com/office/drawing/2014/main" id="{8C3FFE80-49C4-4075-A8E3-1021215F46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5351" y="952259"/>
            <a:ext cx="1586258" cy="1007274"/>
          </a:xfrm>
          <a:prstGeom prst="rect">
            <a:avLst/>
          </a:prstGeom>
        </p:spPr>
      </p:pic>
      <p:pic>
        <p:nvPicPr>
          <p:cNvPr id="32" name="Resim 31" descr="tablo, iç mekan, duvar, bilgisayar içeren bir resim&#10;&#10;Çok yüksek güvenilirlikle oluşturulmuş açıklama">
            <a:extLst>
              <a:ext uri="{FF2B5EF4-FFF2-40B4-BE49-F238E27FC236}">
                <a16:creationId xmlns:a16="http://schemas.microsoft.com/office/drawing/2014/main" id="{E7793807-B460-4E29-91F5-AE5C6AAF07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7459" y="3069690"/>
            <a:ext cx="1631714" cy="1036139"/>
          </a:xfrm>
          <a:prstGeom prst="rect">
            <a:avLst/>
          </a:prstGeom>
        </p:spPr>
      </p:pic>
      <p:pic>
        <p:nvPicPr>
          <p:cNvPr id="33" name="Resim 32" descr="açık hava içeren bir resim&#10;&#10;Yüksek güvenilirlikle oluşturulmuş açıklama">
            <a:extLst>
              <a:ext uri="{FF2B5EF4-FFF2-40B4-BE49-F238E27FC236}">
                <a16:creationId xmlns:a16="http://schemas.microsoft.com/office/drawing/2014/main" id="{0934C392-7CCD-4291-BB63-47A18501D9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9934" y="3982004"/>
            <a:ext cx="840408" cy="895163"/>
          </a:xfrm>
          <a:prstGeom prst="rect">
            <a:avLst/>
          </a:prstGeom>
        </p:spPr>
      </p:pic>
      <p:sp>
        <p:nvSpPr>
          <p:cNvPr id="34" name="Dikdörtgen 33">
            <a:extLst>
              <a:ext uri="{FF2B5EF4-FFF2-40B4-BE49-F238E27FC236}">
                <a16:creationId xmlns:a16="http://schemas.microsoft.com/office/drawing/2014/main" id="{B2B7E39E-8434-48B9-8F32-A23A882BFED8}"/>
              </a:ext>
            </a:extLst>
          </p:cNvPr>
          <p:cNvSpPr/>
          <p:nvPr/>
        </p:nvSpPr>
        <p:spPr>
          <a:xfrm>
            <a:off x="3651438" y="3696138"/>
            <a:ext cx="1204101" cy="1169551"/>
          </a:xfrm>
          <a:prstGeom prst="rect">
            <a:avLst/>
          </a:prstGeom>
        </p:spPr>
        <p:txBody>
          <a:bodyPr wrap="square">
            <a:spAutoFit/>
          </a:bodyPr>
          <a:lstStyle/>
          <a:p>
            <a:pPr algn="ctr"/>
            <a:r>
              <a:rPr lang="tr-TR" sz="1400" b="1" dirty="0">
                <a:ln w="1905"/>
                <a:solidFill>
                  <a:srgbClr val="135E8F"/>
                </a:solidFill>
                <a:effectLst>
                  <a:innerShdw blurRad="69850" dist="43180" dir="5400000">
                    <a:srgbClr val="000000">
                      <a:alpha val="65000"/>
                    </a:srgbClr>
                  </a:innerShdw>
                </a:effectLst>
                <a:latin typeface="Calibri (Gövde)"/>
              </a:rPr>
              <a:t>Patent süreci ile ilgili hizmet bedeli ve harçlar</a:t>
            </a:r>
          </a:p>
        </p:txBody>
      </p:sp>
      <p:sp>
        <p:nvSpPr>
          <p:cNvPr id="35" name="TextBox 6">
            <a:extLst>
              <a:ext uri="{FF2B5EF4-FFF2-40B4-BE49-F238E27FC236}">
                <a16:creationId xmlns:a16="http://schemas.microsoft.com/office/drawing/2014/main" id="{DC44A2DE-144C-4D2D-9EEC-00278C742873}"/>
              </a:ext>
            </a:extLst>
          </p:cNvPr>
          <p:cNvSpPr txBox="1"/>
          <p:nvPr/>
        </p:nvSpPr>
        <p:spPr>
          <a:xfrm>
            <a:off x="0" y="62131"/>
            <a:ext cx="9143999" cy="461665"/>
          </a:xfrm>
          <a:prstGeom prst="rect">
            <a:avLst/>
          </a:prstGeom>
          <a:noFill/>
        </p:spPr>
        <p:txBody>
          <a:bodyPr wrap="square" rtlCol="0">
            <a:spAutoFit/>
          </a:bodyPr>
          <a:lstStyle/>
          <a:p>
            <a:r>
              <a:rPr lang="tr-TR" sz="2400" b="1" dirty="0">
                <a:solidFill>
                  <a:srgbClr val="9F7F3A"/>
                </a:solidFill>
              </a:rPr>
              <a:t> YTÜ Sınai Mülkiyet Hakları Uygulama Süreci</a:t>
            </a:r>
          </a:p>
        </p:txBody>
      </p:sp>
    </p:spTree>
    <p:extLst>
      <p:ext uri="{BB962C8B-B14F-4D97-AF65-F5344CB8AC3E}">
        <p14:creationId xmlns:p14="http://schemas.microsoft.com/office/powerpoint/2010/main" val="367370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9275" y="2279362"/>
            <a:ext cx="2525451" cy="584776"/>
          </a:xfrm>
          <a:prstGeom prst="rect">
            <a:avLst/>
          </a:prstGeom>
          <a:noFill/>
        </p:spPr>
        <p:txBody>
          <a:bodyPr wrap="none" rtlCol="0">
            <a:spAutoFit/>
          </a:bodyPr>
          <a:lstStyle/>
          <a:p>
            <a:r>
              <a:rPr lang="en-US" sz="3200" b="1" dirty="0">
                <a:solidFill>
                  <a:schemeClr val="bg1"/>
                </a:solidFill>
              </a:rPr>
              <a:t>TEŞEKKÜRLER</a:t>
            </a:r>
          </a:p>
        </p:txBody>
      </p:sp>
      <p:pic>
        <p:nvPicPr>
          <p:cNvPr id="5" name="Picture 4" descr="arka_kapa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79"/>
            <a:ext cx="9144000" cy="5143500"/>
          </a:xfrm>
          <a:prstGeom prst="rect">
            <a:avLst/>
          </a:prstGeom>
        </p:spPr>
      </p:pic>
      <p:sp>
        <p:nvSpPr>
          <p:cNvPr id="6" name="Metin kutusu 5">
            <a:extLst>
              <a:ext uri="{FF2B5EF4-FFF2-40B4-BE49-F238E27FC236}">
                <a16:creationId xmlns:a16="http://schemas.microsoft.com/office/drawing/2014/main" id="{5D8C7188-CD0B-4199-A07F-5DD8103D0762}"/>
              </a:ext>
            </a:extLst>
          </p:cNvPr>
          <p:cNvSpPr txBox="1"/>
          <p:nvPr/>
        </p:nvSpPr>
        <p:spPr>
          <a:xfrm>
            <a:off x="3017888" y="1571476"/>
            <a:ext cx="3108222" cy="707886"/>
          </a:xfrm>
          <a:prstGeom prst="rect">
            <a:avLst/>
          </a:prstGeom>
          <a:noFill/>
        </p:spPr>
        <p:txBody>
          <a:bodyPr wrap="none" rtlCol="0">
            <a:spAutoFit/>
          </a:bodyPr>
          <a:lstStyle/>
          <a:p>
            <a:pPr algn="ctr"/>
            <a:r>
              <a:rPr lang="tr-TR" sz="4000" b="1" dirty="0">
                <a:solidFill>
                  <a:schemeClr val="bg1"/>
                </a:solidFill>
              </a:rPr>
              <a:t>TEŞEKKÜRLER</a:t>
            </a:r>
          </a:p>
        </p:txBody>
      </p:sp>
      <p:sp>
        <p:nvSpPr>
          <p:cNvPr id="7" name="Metin kutusu 6">
            <a:extLst>
              <a:ext uri="{FF2B5EF4-FFF2-40B4-BE49-F238E27FC236}">
                <a16:creationId xmlns:a16="http://schemas.microsoft.com/office/drawing/2014/main" id="{12BB2643-4E14-4FFA-A3B2-FEF66E39ABA3}"/>
              </a:ext>
            </a:extLst>
          </p:cNvPr>
          <p:cNvSpPr txBox="1"/>
          <p:nvPr/>
        </p:nvSpPr>
        <p:spPr>
          <a:xfrm>
            <a:off x="2865730" y="2356306"/>
            <a:ext cx="3412537" cy="1015663"/>
          </a:xfrm>
          <a:prstGeom prst="rect">
            <a:avLst/>
          </a:prstGeom>
          <a:noFill/>
        </p:spPr>
        <p:txBody>
          <a:bodyPr wrap="none" rtlCol="0">
            <a:spAutoFit/>
          </a:bodyPr>
          <a:lstStyle/>
          <a:p>
            <a:pPr algn="ctr"/>
            <a:r>
              <a:rPr lang="tr-TR" sz="2000" b="1" dirty="0">
                <a:solidFill>
                  <a:schemeClr val="bg1"/>
                </a:solidFill>
              </a:rPr>
              <a:t>İletişim Bilgileri</a:t>
            </a:r>
          </a:p>
          <a:p>
            <a:pPr algn="ctr"/>
            <a:r>
              <a:rPr lang="tr-TR" sz="2000" b="1" dirty="0">
                <a:solidFill>
                  <a:schemeClr val="bg1"/>
                </a:solidFill>
              </a:rPr>
              <a:t>erdogan.kolcak@yildiztto.com</a:t>
            </a:r>
          </a:p>
          <a:p>
            <a:pPr algn="ctr"/>
            <a:r>
              <a:rPr lang="tr-TR" sz="2000" b="1" dirty="0">
                <a:solidFill>
                  <a:schemeClr val="bg1"/>
                </a:solidFill>
              </a:rPr>
              <a:t>0212 483 7006/110</a:t>
            </a:r>
          </a:p>
        </p:txBody>
      </p:sp>
    </p:spTree>
    <p:extLst>
      <p:ext uri="{BB962C8B-B14F-4D97-AF65-F5344CB8AC3E}">
        <p14:creationId xmlns:p14="http://schemas.microsoft.com/office/powerpoint/2010/main" val="218671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23698" y="838999"/>
            <a:ext cx="4194544" cy="461665"/>
          </a:xfrm>
          <a:prstGeom prst="rect">
            <a:avLst/>
          </a:prstGeom>
          <a:noFill/>
        </p:spPr>
        <p:txBody>
          <a:bodyPr wrap="square" rtlCol="0">
            <a:spAutoFit/>
          </a:bodyPr>
          <a:lstStyle/>
          <a:p>
            <a:r>
              <a:rPr lang="en-US" sz="2400" b="1" dirty="0">
                <a:solidFill>
                  <a:srgbClr val="9F7F3A"/>
                </a:solidFill>
              </a:rPr>
              <a:t>F</a:t>
            </a:r>
            <a:r>
              <a:rPr lang="tr-TR" sz="2400" b="1" dirty="0" err="1">
                <a:solidFill>
                  <a:srgbClr val="9F7F3A"/>
                </a:solidFill>
              </a:rPr>
              <a:t>ikirler</a:t>
            </a:r>
            <a:r>
              <a:rPr lang="tr-TR" sz="2400" b="1" dirty="0">
                <a:solidFill>
                  <a:srgbClr val="9F7F3A"/>
                </a:solidFill>
              </a:rPr>
              <a:t> Korunabilir Mi</a:t>
            </a:r>
            <a:r>
              <a:rPr lang="en-US" sz="2400" b="1" dirty="0">
                <a:solidFill>
                  <a:srgbClr val="9F7F3A"/>
                </a:solidFill>
              </a:rPr>
              <a:t>?</a:t>
            </a:r>
          </a:p>
        </p:txBody>
      </p:sp>
      <p:sp>
        <p:nvSpPr>
          <p:cNvPr id="6" name="Metin kutusu 5">
            <a:extLst>
              <a:ext uri="{FF2B5EF4-FFF2-40B4-BE49-F238E27FC236}">
                <a16:creationId xmlns:a16="http://schemas.microsoft.com/office/drawing/2014/main" id="{6516CE4B-768E-447E-8632-82291433B2CD}"/>
              </a:ext>
            </a:extLst>
          </p:cNvPr>
          <p:cNvSpPr txBox="1"/>
          <p:nvPr/>
        </p:nvSpPr>
        <p:spPr>
          <a:xfrm>
            <a:off x="123698" y="1704051"/>
            <a:ext cx="8496944" cy="707886"/>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r>
              <a:rPr lang="tr-TR" sz="2000" b="0" dirty="0">
                <a:solidFill>
                  <a:schemeClr val="tx1"/>
                </a:solidFill>
              </a:rPr>
              <a:t>Bir fikir; tanımlanabilir ve/veya işlevsel bir şekli olmaksızın, sınai mülkiyet korumasının konusu olamaz.</a:t>
            </a:r>
          </a:p>
        </p:txBody>
      </p:sp>
      <p:pic>
        <p:nvPicPr>
          <p:cNvPr id="8" name="Picture 2">
            <a:extLst>
              <a:ext uri="{FF2B5EF4-FFF2-40B4-BE49-F238E27FC236}">
                <a16:creationId xmlns:a16="http://schemas.microsoft.com/office/drawing/2014/main" id="{98D2CC28-B0FC-4271-8058-7B7B5CD45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433" y="2352675"/>
            <a:ext cx="1493837"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a:extLst>
              <a:ext uri="{FF2B5EF4-FFF2-40B4-BE49-F238E27FC236}">
                <a16:creationId xmlns:a16="http://schemas.microsoft.com/office/drawing/2014/main" id="{D3363D40-4772-423F-A834-8669F0FDA60A}"/>
              </a:ext>
            </a:extLst>
          </p:cNvPr>
          <p:cNvSpPr txBox="1"/>
          <p:nvPr/>
        </p:nvSpPr>
        <p:spPr>
          <a:xfrm>
            <a:off x="123698" y="62071"/>
            <a:ext cx="4194544" cy="461665"/>
          </a:xfrm>
          <a:prstGeom prst="rect">
            <a:avLst/>
          </a:prstGeom>
          <a:noFill/>
        </p:spPr>
        <p:txBody>
          <a:bodyPr wrap="square" rtlCol="0">
            <a:spAutoFit/>
          </a:bodyPr>
          <a:lstStyle/>
          <a:p>
            <a:r>
              <a:rPr lang="tr-TR" sz="2400" b="1" dirty="0">
                <a:solidFill>
                  <a:srgbClr val="9F7F3A"/>
                </a:solidFill>
              </a:rPr>
              <a:t>FİKİR – BULUŞ</a:t>
            </a:r>
          </a:p>
        </p:txBody>
      </p:sp>
    </p:spTree>
    <p:extLst>
      <p:ext uri="{BB962C8B-B14F-4D97-AF65-F5344CB8AC3E}">
        <p14:creationId xmlns:p14="http://schemas.microsoft.com/office/powerpoint/2010/main" val="31204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23698" y="726826"/>
            <a:ext cx="2603500" cy="461665"/>
          </a:xfrm>
          <a:prstGeom prst="rect">
            <a:avLst/>
          </a:prstGeom>
          <a:noFill/>
        </p:spPr>
        <p:txBody>
          <a:bodyPr wrap="square" rtlCol="0">
            <a:spAutoFit/>
          </a:bodyPr>
          <a:lstStyle/>
          <a:p>
            <a:r>
              <a:rPr lang="en-US" sz="2400" b="1" dirty="0">
                <a:solidFill>
                  <a:srgbClr val="9F7F3A"/>
                </a:solidFill>
              </a:rPr>
              <a:t>B</a:t>
            </a:r>
            <a:r>
              <a:rPr lang="tr-TR" sz="2400" b="1" dirty="0">
                <a:solidFill>
                  <a:srgbClr val="9F7F3A"/>
                </a:solidFill>
              </a:rPr>
              <a:t>uluş Nedir</a:t>
            </a:r>
            <a:r>
              <a:rPr lang="en-US" sz="2400" b="1" dirty="0">
                <a:solidFill>
                  <a:srgbClr val="9F7F3A"/>
                </a:solidFill>
              </a:rPr>
              <a:t>?</a:t>
            </a:r>
          </a:p>
        </p:txBody>
      </p:sp>
      <p:sp>
        <p:nvSpPr>
          <p:cNvPr id="4" name="Metin kutusu 3">
            <a:extLst>
              <a:ext uri="{FF2B5EF4-FFF2-40B4-BE49-F238E27FC236}">
                <a16:creationId xmlns:a16="http://schemas.microsoft.com/office/drawing/2014/main" id="{8ED4C9CE-BC53-4616-80EB-8D07A5F61022}"/>
              </a:ext>
            </a:extLst>
          </p:cNvPr>
          <p:cNvSpPr txBox="1"/>
          <p:nvPr/>
        </p:nvSpPr>
        <p:spPr>
          <a:xfrm>
            <a:off x="123698" y="1479232"/>
            <a:ext cx="8496944" cy="1015663"/>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r>
              <a:rPr lang="tr-TR" sz="2000" b="0" dirty="0">
                <a:solidFill>
                  <a:schemeClr val="tx1"/>
                </a:solidFill>
              </a:rPr>
              <a:t>BULUŞ, genel olarak; bir teknik alandaki faaliyetlerin yeni bir yolunu sunan ve/veya mevcut teknikte çözülememiş teknik bir probleme yeni bir teknik çözüm sunan bir ürün veya yöntemdir. </a:t>
            </a:r>
          </a:p>
        </p:txBody>
      </p:sp>
      <p:pic>
        <p:nvPicPr>
          <p:cNvPr id="5" name="Resim 4">
            <a:extLst>
              <a:ext uri="{FF2B5EF4-FFF2-40B4-BE49-F238E27FC236}">
                <a16:creationId xmlns:a16="http://schemas.microsoft.com/office/drawing/2014/main" id="{71F1049E-A54C-4259-962C-61F1BCCD8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645" y="2861260"/>
            <a:ext cx="2160000" cy="1546560"/>
          </a:xfrm>
          <a:prstGeom prst="rect">
            <a:avLst/>
          </a:prstGeom>
        </p:spPr>
      </p:pic>
      <p:sp>
        <p:nvSpPr>
          <p:cNvPr id="6" name="TextBox 6">
            <a:extLst>
              <a:ext uri="{FF2B5EF4-FFF2-40B4-BE49-F238E27FC236}">
                <a16:creationId xmlns:a16="http://schemas.microsoft.com/office/drawing/2014/main" id="{6F404949-8DB1-4DBA-BA93-8EABC6AABED5}"/>
              </a:ext>
            </a:extLst>
          </p:cNvPr>
          <p:cNvSpPr txBox="1"/>
          <p:nvPr/>
        </p:nvSpPr>
        <p:spPr>
          <a:xfrm>
            <a:off x="123698" y="72704"/>
            <a:ext cx="4194544" cy="461665"/>
          </a:xfrm>
          <a:prstGeom prst="rect">
            <a:avLst/>
          </a:prstGeom>
          <a:noFill/>
        </p:spPr>
        <p:txBody>
          <a:bodyPr wrap="square" rtlCol="0">
            <a:spAutoFit/>
          </a:bodyPr>
          <a:lstStyle/>
          <a:p>
            <a:r>
              <a:rPr lang="tr-TR" sz="2400" b="1" dirty="0">
                <a:solidFill>
                  <a:srgbClr val="9F7F3A"/>
                </a:solidFill>
              </a:rPr>
              <a:t>FİKİR – BULUŞ</a:t>
            </a:r>
          </a:p>
        </p:txBody>
      </p:sp>
    </p:spTree>
    <p:extLst>
      <p:ext uri="{BB962C8B-B14F-4D97-AF65-F5344CB8AC3E}">
        <p14:creationId xmlns:p14="http://schemas.microsoft.com/office/powerpoint/2010/main" val="346495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İçerik Yer Tutucusu 1">
            <a:extLst>
              <a:ext uri="{FF2B5EF4-FFF2-40B4-BE49-F238E27FC236}">
                <a16:creationId xmlns:a16="http://schemas.microsoft.com/office/drawing/2014/main" id="{05819645-40B9-4921-B14A-32040C7B5050}"/>
              </a:ext>
            </a:extLst>
          </p:cNvPr>
          <p:cNvSpPr txBox="1">
            <a:spLocks/>
          </p:cNvSpPr>
          <p:nvPr/>
        </p:nvSpPr>
        <p:spPr>
          <a:xfrm>
            <a:off x="390364" y="1795238"/>
            <a:ext cx="4016697" cy="16267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tr-TR" sz="2200" u="sng" dirty="0">
                <a:solidFill>
                  <a:schemeClr val="tx1"/>
                </a:solidFill>
                <a:latin typeface="Arial" pitchFamily="34" charset="0"/>
                <a:cs typeface="Arial" pitchFamily="34" charset="0"/>
              </a:rPr>
              <a:t>FİKİR: </a:t>
            </a:r>
            <a:r>
              <a:rPr lang="tr-TR" sz="2200" dirty="0">
                <a:solidFill>
                  <a:schemeClr val="tx1"/>
                </a:solidFill>
                <a:latin typeface="Arial" pitchFamily="34" charset="0"/>
                <a:cs typeface="Arial" pitchFamily="34" charset="0"/>
              </a:rPr>
              <a:t>Fare yakalama</a:t>
            </a:r>
          </a:p>
          <a:p>
            <a:pPr algn="just"/>
            <a:endParaRPr lang="tr-TR" sz="2200" dirty="0">
              <a:solidFill>
                <a:schemeClr val="tx1"/>
              </a:solidFill>
              <a:latin typeface="Arial" pitchFamily="34" charset="0"/>
              <a:cs typeface="Arial" pitchFamily="34" charset="0"/>
            </a:endParaRPr>
          </a:p>
          <a:p>
            <a:pPr algn="just"/>
            <a:r>
              <a:rPr lang="tr-TR" sz="2200" u="sng" dirty="0">
                <a:solidFill>
                  <a:schemeClr val="tx1"/>
                </a:solidFill>
                <a:latin typeface="Arial" pitchFamily="34" charset="0"/>
                <a:cs typeface="Arial" pitchFamily="34" charset="0"/>
              </a:rPr>
              <a:t>BULUŞ: </a:t>
            </a:r>
            <a:r>
              <a:rPr lang="tr-TR" sz="2200" dirty="0">
                <a:solidFill>
                  <a:schemeClr val="tx1"/>
                </a:solidFill>
                <a:latin typeface="Arial" pitchFamily="34" charset="0"/>
                <a:cs typeface="Arial" pitchFamily="34" charset="0"/>
              </a:rPr>
              <a:t>Fare kapanı</a:t>
            </a:r>
          </a:p>
        </p:txBody>
      </p:sp>
      <p:sp>
        <p:nvSpPr>
          <p:cNvPr id="9" name="Başlık 2">
            <a:extLst>
              <a:ext uri="{FF2B5EF4-FFF2-40B4-BE49-F238E27FC236}">
                <a16:creationId xmlns:a16="http://schemas.microsoft.com/office/drawing/2014/main" id="{3D273EAC-8770-415E-8201-F6B30F913C6C}"/>
              </a:ext>
            </a:extLst>
          </p:cNvPr>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tr-TR" dirty="0">
              <a:latin typeface="Arial" pitchFamily="34" charset="0"/>
              <a:cs typeface="Arial" pitchFamily="34" charset="0"/>
            </a:endParaRPr>
          </a:p>
        </p:txBody>
      </p:sp>
      <p:pic>
        <p:nvPicPr>
          <p:cNvPr id="10" name="Picture 2">
            <a:extLst>
              <a:ext uri="{FF2B5EF4-FFF2-40B4-BE49-F238E27FC236}">
                <a16:creationId xmlns:a16="http://schemas.microsoft.com/office/drawing/2014/main" id="{07EFF487-C02C-4FA2-8470-C1F633DD8B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061" y="1443037"/>
            <a:ext cx="42386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6">
            <a:extLst>
              <a:ext uri="{FF2B5EF4-FFF2-40B4-BE49-F238E27FC236}">
                <a16:creationId xmlns:a16="http://schemas.microsoft.com/office/drawing/2014/main" id="{48930555-FD71-4564-B663-3AA78C826AB6}"/>
              </a:ext>
            </a:extLst>
          </p:cNvPr>
          <p:cNvSpPr txBox="1"/>
          <p:nvPr/>
        </p:nvSpPr>
        <p:spPr>
          <a:xfrm>
            <a:off x="123698" y="72704"/>
            <a:ext cx="4194544" cy="461665"/>
          </a:xfrm>
          <a:prstGeom prst="rect">
            <a:avLst/>
          </a:prstGeom>
          <a:noFill/>
        </p:spPr>
        <p:txBody>
          <a:bodyPr wrap="square" rtlCol="0">
            <a:spAutoFit/>
          </a:bodyPr>
          <a:lstStyle/>
          <a:p>
            <a:r>
              <a:rPr lang="tr-TR" sz="2400" b="1" dirty="0">
                <a:solidFill>
                  <a:srgbClr val="9F7F3A"/>
                </a:solidFill>
              </a:rPr>
              <a:t>FİKİR – BULUŞ</a:t>
            </a:r>
          </a:p>
        </p:txBody>
      </p:sp>
    </p:spTree>
    <p:extLst>
      <p:ext uri="{BB962C8B-B14F-4D97-AF65-F5344CB8AC3E}">
        <p14:creationId xmlns:p14="http://schemas.microsoft.com/office/powerpoint/2010/main" val="215808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İçerik Yer Tutucusu 1">
            <a:extLst>
              <a:ext uri="{FF2B5EF4-FFF2-40B4-BE49-F238E27FC236}">
                <a16:creationId xmlns:a16="http://schemas.microsoft.com/office/drawing/2014/main" id="{49722B64-FC30-4D88-812C-F0B6A3A6354C}"/>
              </a:ext>
            </a:extLst>
          </p:cNvPr>
          <p:cNvSpPr txBox="1">
            <a:spLocks/>
          </p:cNvSpPr>
          <p:nvPr/>
        </p:nvSpPr>
        <p:spPr>
          <a:xfrm>
            <a:off x="228600" y="1728271"/>
            <a:ext cx="5548463" cy="16812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tr-TR" sz="2200" u="sng" dirty="0">
                <a:solidFill>
                  <a:schemeClr val="tx1"/>
                </a:solidFill>
                <a:latin typeface="Arial" pitchFamily="34" charset="0"/>
                <a:cs typeface="Arial" pitchFamily="34" charset="0"/>
              </a:rPr>
              <a:t>BİLİNEN TEKNİK: </a:t>
            </a:r>
            <a:r>
              <a:rPr lang="tr-TR" sz="2200" dirty="0">
                <a:solidFill>
                  <a:schemeClr val="tx1"/>
                </a:solidFill>
                <a:latin typeface="Arial" pitchFamily="34" charset="0"/>
                <a:cs typeface="Arial" pitchFamily="34" charset="0"/>
              </a:rPr>
              <a:t>Fare kapanı</a:t>
            </a:r>
          </a:p>
          <a:p>
            <a:pPr algn="just"/>
            <a:endParaRPr lang="tr-TR" sz="2200" u="sng" dirty="0">
              <a:solidFill>
                <a:schemeClr val="tx1"/>
              </a:solidFill>
              <a:latin typeface="Arial" pitchFamily="34" charset="0"/>
              <a:cs typeface="Arial" pitchFamily="34" charset="0"/>
            </a:endParaRPr>
          </a:p>
          <a:p>
            <a:pPr algn="just"/>
            <a:r>
              <a:rPr lang="tr-TR" sz="2200" u="sng" dirty="0">
                <a:solidFill>
                  <a:schemeClr val="tx1"/>
                </a:solidFill>
                <a:latin typeface="Arial" pitchFamily="34" charset="0"/>
                <a:cs typeface="Arial" pitchFamily="34" charset="0"/>
              </a:rPr>
              <a:t>BULUŞ: </a:t>
            </a:r>
            <a:r>
              <a:rPr lang="tr-TR" sz="2200" dirty="0">
                <a:solidFill>
                  <a:schemeClr val="tx1"/>
                </a:solidFill>
                <a:latin typeface="Arial" pitchFamily="34" charset="0"/>
                <a:cs typeface="Arial" pitchFamily="34" charset="0"/>
              </a:rPr>
              <a:t>Fare yakalama yapışkanı </a:t>
            </a:r>
            <a:endParaRPr lang="tr-TR" sz="2200" u="sng" dirty="0">
              <a:solidFill>
                <a:schemeClr val="tx1"/>
              </a:solidFill>
              <a:latin typeface="Arial" pitchFamily="34" charset="0"/>
              <a:cs typeface="Arial" pitchFamily="34" charset="0"/>
            </a:endParaRPr>
          </a:p>
        </p:txBody>
      </p:sp>
      <p:pic>
        <p:nvPicPr>
          <p:cNvPr id="6" name="Resim 5">
            <a:extLst>
              <a:ext uri="{FF2B5EF4-FFF2-40B4-BE49-F238E27FC236}">
                <a16:creationId xmlns:a16="http://schemas.microsoft.com/office/drawing/2014/main" id="{5BF0EA68-11C8-4984-B0EE-AC1918022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445" y="1454870"/>
            <a:ext cx="3043259" cy="2233760"/>
          </a:xfrm>
          <a:prstGeom prst="rect">
            <a:avLst/>
          </a:prstGeom>
        </p:spPr>
      </p:pic>
      <p:sp>
        <p:nvSpPr>
          <p:cNvPr id="7" name="TextBox 6">
            <a:extLst>
              <a:ext uri="{FF2B5EF4-FFF2-40B4-BE49-F238E27FC236}">
                <a16:creationId xmlns:a16="http://schemas.microsoft.com/office/drawing/2014/main" id="{AEDF3827-9AE5-41B1-BD9C-27A668F3864F}"/>
              </a:ext>
            </a:extLst>
          </p:cNvPr>
          <p:cNvSpPr txBox="1"/>
          <p:nvPr/>
        </p:nvSpPr>
        <p:spPr>
          <a:xfrm>
            <a:off x="123698" y="72704"/>
            <a:ext cx="4194544" cy="461665"/>
          </a:xfrm>
          <a:prstGeom prst="rect">
            <a:avLst/>
          </a:prstGeom>
          <a:noFill/>
        </p:spPr>
        <p:txBody>
          <a:bodyPr wrap="square" rtlCol="0">
            <a:spAutoFit/>
          </a:bodyPr>
          <a:lstStyle/>
          <a:p>
            <a:r>
              <a:rPr lang="tr-TR" sz="2400" b="1" dirty="0">
                <a:solidFill>
                  <a:srgbClr val="9F7F3A"/>
                </a:solidFill>
              </a:rPr>
              <a:t>FİKİR – BULUŞ</a:t>
            </a:r>
          </a:p>
        </p:txBody>
      </p:sp>
    </p:spTree>
    <p:extLst>
      <p:ext uri="{BB962C8B-B14F-4D97-AF65-F5344CB8AC3E}">
        <p14:creationId xmlns:p14="http://schemas.microsoft.com/office/powerpoint/2010/main" val="258209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23698" y="726826"/>
            <a:ext cx="3533902" cy="461665"/>
          </a:xfrm>
          <a:prstGeom prst="rect">
            <a:avLst/>
          </a:prstGeom>
          <a:noFill/>
        </p:spPr>
        <p:txBody>
          <a:bodyPr wrap="square" rtlCol="0">
            <a:spAutoFit/>
          </a:bodyPr>
          <a:lstStyle/>
          <a:p>
            <a:r>
              <a:rPr lang="tr-TR" sz="2400" b="1" dirty="0">
                <a:solidFill>
                  <a:srgbClr val="9F7F3A"/>
                </a:solidFill>
              </a:rPr>
              <a:t>Sınai Mülkiyet Nedir</a:t>
            </a:r>
            <a:r>
              <a:rPr lang="en-US" sz="2400" b="1" dirty="0">
                <a:solidFill>
                  <a:srgbClr val="9F7F3A"/>
                </a:solidFill>
              </a:rPr>
              <a:t>?</a:t>
            </a:r>
          </a:p>
        </p:txBody>
      </p:sp>
      <p:sp>
        <p:nvSpPr>
          <p:cNvPr id="4" name="Metin kutusu 3">
            <a:extLst>
              <a:ext uri="{FF2B5EF4-FFF2-40B4-BE49-F238E27FC236}">
                <a16:creationId xmlns:a16="http://schemas.microsoft.com/office/drawing/2014/main" id="{8ED4C9CE-BC53-4616-80EB-8D07A5F61022}"/>
              </a:ext>
            </a:extLst>
          </p:cNvPr>
          <p:cNvSpPr txBox="1"/>
          <p:nvPr/>
        </p:nvSpPr>
        <p:spPr>
          <a:xfrm>
            <a:off x="123698" y="1380948"/>
            <a:ext cx="8496944" cy="1323439"/>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r>
              <a:rPr lang="tr-TR" sz="2000" b="0" dirty="0">
                <a:solidFill>
                  <a:schemeClr val="tx1"/>
                </a:solidFill>
              </a:rPr>
              <a:t>Bir ürün veya üretim yöntemi üzerinde geliştirmeler yapan gerçek veya tüzel kişiler doğal olarak geliştirdikleri bu ürün veya yöntemin kendi adlarına korunmasını isteme ve söz konusu ürün yada üretim yönteminden sağlanacak kazanç üzerinde tasarruf yetkisi isteme hakkına sınai mülkiyet hakkı denir. </a:t>
            </a:r>
          </a:p>
        </p:txBody>
      </p:sp>
      <p:sp>
        <p:nvSpPr>
          <p:cNvPr id="6" name="TextBox 6">
            <a:extLst>
              <a:ext uri="{FF2B5EF4-FFF2-40B4-BE49-F238E27FC236}">
                <a16:creationId xmlns:a16="http://schemas.microsoft.com/office/drawing/2014/main" id="{6F404949-8DB1-4DBA-BA93-8EABC6AABED5}"/>
              </a:ext>
            </a:extLst>
          </p:cNvPr>
          <p:cNvSpPr txBox="1"/>
          <p:nvPr/>
        </p:nvSpPr>
        <p:spPr>
          <a:xfrm>
            <a:off x="123698" y="72704"/>
            <a:ext cx="4194544" cy="461665"/>
          </a:xfrm>
          <a:prstGeom prst="rect">
            <a:avLst/>
          </a:prstGeom>
          <a:noFill/>
        </p:spPr>
        <p:txBody>
          <a:bodyPr wrap="square" rtlCol="0">
            <a:spAutoFit/>
          </a:bodyPr>
          <a:lstStyle/>
          <a:p>
            <a:r>
              <a:rPr lang="tr-TR" sz="2400" b="1" dirty="0">
                <a:solidFill>
                  <a:srgbClr val="9F7F3A"/>
                </a:solidFill>
              </a:rPr>
              <a:t>BULUŞ - SINAİ MÜLKİYET</a:t>
            </a:r>
          </a:p>
        </p:txBody>
      </p:sp>
      <p:sp>
        <p:nvSpPr>
          <p:cNvPr id="8" name="TextBox 6">
            <a:extLst>
              <a:ext uri="{FF2B5EF4-FFF2-40B4-BE49-F238E27FC236}">
                <a16:creationId xmlns:a16="http://schemas.microsoft.com/office/drawing/2014/main" id="{B14B4604-32BF-44D6-8D7F-2797A577CAA5}"/>
              </a:ext>
            </a:extLst>
          </p:cNvPr>
          <p:cNvSpPr txBox="1"/>
          <p:nvPr/>
        </p:nvSpPr>
        <p:spPr>
          <a:xfrm>
            <a:off x="123698" y="2733008"/>
            <a:ext cx="4522730" cy="461665"/>
          </a:xfrm>
          <a:prstGeom prst="rect">
            <a:avLst/>
          </a:prstGeom>
          <a:noFill/>
        </p:spPr>
        <p:txBody>
          <a:bodyPr wrap="square" rtlCol="0">
            <a:spAutoFit/>
          </a:bodyPr>
          <a:lstStyle/>
          <a:p>
            <a:r>
              <a:rPr lang="tr-TR" sz="2400" b="1" dirty="0">
                <a:solidFill>
                  <a:srgbClr val="9F7F3A"/>
                </a:solidFill>
              </a:rPr>
              <a:t>Sınai Mülkiyetler Nelerdir</a:t>
            </a:r>
            <a:r>
              <a:rPr lang="en-US" sz="2400" b="1" dirty="0">
                <a:solidFill>
                  <a:srgbClr val="9F7F3A"/>
                </a:solidFill>
              </a:rPr>
              <a:t>?</a:t>
            </a:r>
          </a:p>
        </p:txBody>
      </p:sp>
      <p:sp>
        <p:nvSpPr>
          <p:cNvPr id="9" name="Metin kutusu 8">
            <a:extLst>
              <a:ext uri="{FF2B5EF4-FFF2-40B4-BE49-F238E27FC236}">
                <a16:creationId xmlns:a16="http://schemas.microsoft.com/office/drawing/2014/main" id="{A4B06344-0433-4DD3-99A8-71B5726CF362}"/>
              </a:ext>
            </a:extLst>
          </p:cNvPr>
          <p:cNvSpPr txBox="1"/>
          <p:nvPr/>
        </p:nvSpPr>
        <p:spPr>
          <a:xfrm>
            <a:off x="151703" y="3202691"/>
            <a:ext cx="2782883" cy="1323439"/>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pPr marL="342900" indent="-342900">
              <a:buFontTx/>
              <a:buChar char="-"/>
            </a:pPr>
            <a:r>
              <a:rPr lang="tr-TR" sz="2000" b="0" dirty="0">
                <a:solidFill>
                  <a:schemeClr val="tx1"/>
                </a:solidFill>
              </a:rPr>
              <a:t>Marka</a:t>
            </a:r>
          </a:p>
          <a:p>
            <a:pPr marL="342900" indent="-342900">
              <a:buFontTx/>
              <a:buChar char="-"/>
            </a:pPr>
            <a:r>
              <a:rPr lang="tr-TR" sz="2000" b="0" dirty="0">
                <a:solidFill>
                  <a:schemeClr val="tx1"/>
                </a:solidFill>
              </a:rPr>
              <a:t>Patent</a:t>
            </a:r>
          </a:p>
          <a:p>
            <a:pPr marL="342900" indent="-342900">
              <a:buFontTx/>
              <a:buChar char="-"/>
            </a:pPr>
            <a:r>
              <a:rPr lang="tr-TR" sz="2000" b="0" dirty="0">
                <a:solidFill>
                  <a:schemeClr val="tx1"/>
                </a:solidFill>
              </a:rPr>
              <a:t>Faydalı Model</a:t>
            </a:r>
          </a:p>
          <a:p>
            <a:pPr marL="342900" indent="-342900">
              <a:buFontTx/>
              <a:buChar char="-"/>
            </a:pPr>
            <a:r>
              <a:rPr lang="tr-TR" sz="2000" b="0" dirty="0">
                <a:solidFill>
                  <a:schemeClr val="tx1"/>
                </a:solidFill>
              </a:rPr>
              <a:t>Endüstriyel Tasarım</a:t>
            </a:r>
          </a:p>
        </p:txBody>
      </p:sp>
      <p:sp>
        <p:nvSpPr>
          <p:cNvPr id="10" name="Metin kutusu 9">
            <a:extLst>
              <a:ext uri="{FF2B5EF4-FFF2-40B4-BE49-F238E27FC236}">
                <a16:creationId xmlns:a16="http://schemas.microsoft.com/office/drawing/2014/main" id="{E0F4207A-3358-4774-9B80-26DC4DB1A219}"/>
              </a:ext>
            </a:extLst>
          </p:cNvPr>
          <p:cNvSpPr txBox="1"/>
          <p:nvPr/>
        </p:nvSpPr>
        <p:spPr>
          <a:xfrm>
            <a:off x="4094960" y="3197894"/>
            <a:ext cx="3634910" cy="707886"/>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pPr marL="342900" indent="-342900">
              <a:buFontTx/>
              <a:buChar char="-"/>
            </a:pPr>
            <a:r>
              <a:rPr lang="tr-TR" sz="2000" b="0" dirty="0">
                <a:solidFill>
                  <a:schemeClr val="tx1"/>
                </a:solidFill>
              </a:rPr>
              <a:t>Coğrafi İşaret</a:t>
            </a:r>
          </a:p>
          <a:p>
            <a:pPr marL="342900" indent="-342900">
              <a:buFontTx/>
              <a:buChar char="-"/>
            </a:pPr>
            <a:r>
              <a:rPr lang="tr-TR" sz="2000" b="0" dirty="0">
                <a:solidFill>
                  <a:schemeClr val="tx1"/>
                </a:solidFill>
              </a:rPr>
              <a:t>Entegre Devre Topografyası</a:t>
            </a:r>
          </a:p>
        </p:txBody>
      </p:sp>
    </p:spTree>
    <p:extLst>
      <p:ext uri="{BB962C8B-B14F-4D97-AF65-F5344CB8AC3E}">
        <p14:creationId xmlns:p14="http://schemas.microsoft.com/office/powerpoint/2010/main" val="342124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23698" y="726826"/>
            <a:ext cx="2603500" cy="461665"/>
          </a:xfrm>
          <a:prstGeom prst="rect">
            <a:avLst/>
          </a:prstGeom>
          <a:noFill/>
        </p:spPr>
        <p:txBody>
          <a:bodyPr wrap="square" rtlCol="0">
            <a:spAutoFit/>
          </a:bodyPr>
          <a:lstStyle/>
          <a:p>
            <a:r>
              <a:rPr lang="tr-TR" sz="2400" b="1" dirty="0">
                <a:solidFill>
                  <a:srgbClr val="9F7F3A"/>
                </a:solidFill>
              </a:rPr>
              <a:t>Patent Nedir</a:t>
            </a:r>
            <a:r>
              <a:rPr lang="en-US" sz="2400" b="1" dirty="0">
                <a:solidFill>
                  <a:srgbClr val="9F7F3A"/>
                </a:solidFill>
              </a:rPr>
              <a:t>?</a:t>
            </a:r>
          </a:p>
        </p:txBody>
      </p:sp>
      <p:sp>
        <p:nvSpPr>
          <p:cNvPr id="4" name="Metin kutusu 3">
            <a:extLst>
              <a:ext uri="{FF2B5EF4-FFF2-40B4-BE49-F238E27FC236}">
                <a16:creationId xmlns:a16="http://schemas.microsoft.com/office/drawing/2014/main" id="{8ED4C9CE-BC53-4616-80EB-8D07A5F61022}"/>
              </a:ext>
            </a:extLst>
          </p:cNvPr>
          <p:cNvSpPr txBox="1"/>
          <p:nvPr/>
        </p:nvSpPr>
        <p:spPr>
          <a:xfrm>
            <a:off x="123698" y="1382254"/>
            <a:ext cx="8496944" cy="1015663"/>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r>
              <a:rPr lang="tr-TR" sz="2000" b="0" dirty="0">
                <a:solidFill>
                  <a:schemeClr val="tx1"/>
                </a:solidFill>
              </a:rPr>
              <a:t>Sınırlı bir yer ve süre için üçüncü kişiler tarafından buluşun izinsiz olarak üretilmesini, kullanılmasını veya satılmasını engelleme yoluyla sahibine tanınan tekel hakkıdır. </a:t>
            </a:r>
          </a:p>
        </p:txBody>
      </p:sp>
      <p:sp>
        <p:nvSpPr>
          <p:cNvPr id="8" name="TextBox 6">
            <a:extLst>
              <a:ext uri="{FF2B5EF4-FFF2-40B4-BE49-F238E27FC236}">
                <a16:creationId xmlns:a16="http://schemas.microsoft.com/office/drawing/2014/main" id="{35B1D777-B9D8-424D-A005-1C496C7F324F}"/>
              </a:ext>
            </a:extLst>
          </p:cNvPr>
          <p:cNvSpPr txBox="1"/>
          <p:nvPr/>
        </p:nvSpPr>
        <p:spPr>
          <a:xfrm>
            <a:off x="123698" y="2494895"/>
            <a:ext cx="3427576" cy="461665"/>
          </a:xfrm>
          <a:prstGeom prst="rect">
            <a:avLst/>
          </a:prstGeom>
          <a:noFill/>
        </p:spPr>
        <p:txBody>
          <a:bodyPr wrap="square" rtlCol="0">
            <a:spAutoFit/>
          </a:bodyPr>
          <a:lstStyle/>
          <a:p>
            <a:r>
              <a:rPr lang="tr-TR" sz="2400" b="1" dirty="0">
                <a:solidFill>
                  <a:srgbClr val="9F7F3A"/>
                </a:solidFill>
              </a:rPr>
              <a:t>Faydalı Model Nedir</a:t>
            </a:r>
            <a:r>
              <a:rPr lang="en-US" sz="2400" b="1" dirty="0">
                <a:solidFill>
                  <a:srgbClr val="9F7F3A"/>
                </a:solidFill>
              </a:rPr>
              <a:t>?</a:t>
            </a:r>
          </a:p>
        </p:txBody>
      </p:sp>
      <p:sp>
        <p:nvSpPr>
          <p:cNvPr id="9" name="Metin kutusu 8">
            <a:extLst>
              <a:ext uri="{FF2B5EF4-FFF2-40B4-BE49-F238E27FC236}">
                <a16:creationId xmlns:a16="http://schemas.microsoft.com/office/drawing/2014/main" id="{FC6C6805-CC65-4D3D-8F6C-561353E1C559}"/>
              </a:ext>
            </a:extLst>
          </p:cNvPr>
          <p:cNvSpPr txBox="1"/>
          <p:nvPr/>
        </p:nvSpPr>
        <p:spPr>
          <a:xfrm>
            <a:off x="123698" y="3150803"/>
            <a:ext cx="8496944" cy="707886"/>
          </a:xfrm>
          <a:prstGeom prst="rect">
            <a:avLst/>
          </a:prstGeom>
          <a:noFill/>
        </p:spPr>
        <p:txBody>
          <a:bodyPr wrap="square" rtlCol="0">
            <a:spAutoFit/>
          </a:bodyPr>
          <a:lstStyle>
            <a:defPPr>
              <a:defRPr lang="en-US"/>
            </a:defPPr>
            <a:lvl1pPr>
              <a:defRPr sz="2400" b="1">
                <a:solidFill>
                  <a:schemeClr val="bg2">
                    <a:lumMod val="50000"/>
                  </a:schemeClr>
                </a:solidFill>
              </a:defRPr>
            </a:lvl1pPr>
          </a:lstStyle>
          <a:p>
            <a:r>
              <a:rPr lang="tr-TR" sz="2000" b="0" dirty="0">
                <a:solidFill>
                  <a:schemeClr val="tx1"/>
                </a:solidFill>
              </a:rPr>
              <a:t>Dünya çapında yeni olan ve sanayiye uygulanabilen buluşların sahiplerine koruma sağlayan bir sınai mülkiyet hakkıdır.</a:t>
            </a:r>
          </a:p>
        </p:txBody>
      </p:sp>
      <p:pic>
        <p:nvPicPr>
          <p:cNvPr id="5" name="Resim 4" descr="küçük resim içeren bir resim&#10;&#10;Açıklama otomatik olarak oluşturuldu">
            <a:extLst>
              <a:ext uri="{FF2B5EF4-FFF2-40B4-BE49-F238E27FC236}">
                <a16:creationId xmlns:a16="http://schemas.microsoft.com/office/drawing/2014/main" id="{17157C42-FF79-4960-9D12-AE69B8EB5DB3}"/>
              </a:ext>
            </a:extLst>
          </p:cNvPr>
          <p:cNvPicPr>
            <a:picLocks noChangeAspect="1"/>
          </p:cNvPicPr>
          <p:nvPr/>
        </p:nvPicPr>
        <p:blipFill>
          <a:blip r:embed="rId3"/>
          <a:stretch>
            <a:fillRect/>
          </a:stretch>
        </p:blipFill>
        <p:spPr>
          <a:xfrm>
            <a:off x="5322260" y="3742651"/>
            <a:ext cx="2301284" cy="758443"/>
          </a:xfrm>
          <a:prstGeom prst="rect">
            <a:avLst/>
          </a:prstGeom>
        </p:spPr>
      </p:pic>
      <p:sp>
        <p:nvSpPr>
          <p:cNvPr id="10" name="TextBox 6">
            <a:extLst>
              <a:ext uri="{FF2B5EF4-FFF2-40B4-BE49-F238E27FC236}">
                <a16:creationId xmlns:a16="http://schemas.microsoft.com/office/drawing/2014/main" id="{25C5C758-1283-498F-8DD7-4D376C872142}"/>
              </a:ext>
            </a:extLst>
          </p:cNvPr>
          <p:cNvSpPr txBox="1"/>
          <p:nvPr/>
        </p:nvSpPr>
        <p:spPr>
          <a:xfrm>
            <a:off x="123698" y="72704"/>
            <a:ext cx="4194544" cy="461665"/>
          </a:xfrm>
          <a:prstGeom prst="rect">
            <a:avLst/>
          </a:prstGeom>
          <a:noFill/>
        </p:spPr>
        <p:txBody>
          <a:bodyPr wrap="square" rtlCol="0">
            <a:spAutoFit/>
          </a:bodyPr>
          <a:lstStyle/>
          <a:p>
            <a:r>
              <a:rPr lang="tr-TR" sz="2400" b="1" dirty="0">
                <a:solidFill>
                  <a:srgbClr val="9F7F3A"/>
                </a:solidFill>
              </a:rPr>
              <a:t>BULUŞ - SINAİ MÜLKİYET</a:t>
            </a:r>
          </a:p>
        </p:txBody>
      </p:sp>
    </p:spTree>
    <p:extLst>
      <p:ext uri="{BB962C8B-B14F-4D97-AF65-F5344CB8AC3E}">
        <p14:creationId xmlns:p14="http://schemas.microsoft.com/office/powerpoint/2010/main" val="93437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extBox 6"/>
          <p:cNvSpPr txBox="1"/>
          <p:nvPr/>
        </p:nvSpPr>
        <p:spPr>
          <a:xfrm>
            <a:off x="123697" y="640421"/>
            <a:ext cx="7287195" cy="461665"/>
          </a:xfrm>
          <a:prstGeom prst="rect">
            <a:avLst/>
          </a:prstGeom>
          <a:noFill/>
        </p:spPr>
        <p:txBody>
          <a:bodyPr wrap="square" rtlCol="0">
            <a:spAutoFit/>
          </a:bodyPr>
          <a:lstStyle/>
          <a:p>
            <a:r>
              <a:rPr lang="tr-TR" sz="2400" b="1" dirty="0">
                <a:solidFill>
                  <a:srgbClr val="9F7F3A"/>
                </a:solidFill>
              </a:rPr>
              <a:t>Patent ve Faydalı Model Arasındaki Farklar Nelerdir</a:t>
            </a:r>
            <a:r>
              <a:rPr lang="en-US" sz="2400" b="1" dirty="0">
                <a:solidFill>
                  <a:srgbClr val="9F7F3A"/>
                </a:solidFill>
              </a:rPr>
              <a:t>?</a:t>
            </a:r>
          </a:p>
        </p:txBody>
      </p:sp>
      <p:sp>
        <p:nvSpPr>
          <p:cNvPr id="8" name="TextBox 6">
            <a:extLst>
              <a:ext uri="{FF2B5EF4-FFF2-40B4-BE49-F238E27FC236}">
                <a16:creationId xmlns:a16="http://schemas.microsoft.com/office/drawing/2014/main" id="{DDBD7D36-CCE9-4A4A-A121-3405131C3525}"/>
              </a:ext>
            </a:extLst>
          </p:cNvPr>
          <p:cNvSpPr txBox="1"/>
          <p:nvPr/>
        </p:nvSpPr>
        <p:spPr>
          <a:xfrm>
            <a:off x="123698" y="51438"/>
            <a:ext cx="4194544" cy="461665"/>
          </a:xfrm>
          <a:prstGeom prst="rect">
            <a:avLst/>
          </a:prstGeom>
          <a:noFill/>
        </p:spPr>
        <p:txBody>
          <a:bodyPr wrap="square" rtlCol="0">
            <a:spAutoFit/>
          </a:bodyPr>
          <a:lstStyle/>
          <a:p>
            <a:r>
              <a:rPr lang="tr-TR" sz="2400" b="1" dirty="0">
                <a:solidFill>
                  <a:srgbClr val="9F7F3A"/>
                </a:solidFill>
              </a:rPr>
              <a:t>BULUŞ - PATENT </a:t>
            </a:r>
          </a:p>
        </p:txBody>
      </p:sp>
      <p:graphicFrame>
        <p:nvGraphicFramePr>
          <p:cNvPr id="9" name="Tablo 8">
            <a:extLst>
              <a:ext uri="{FF2B5EF4-FFF2-40B4-BE49-F238E27FC236}">
                <a16:creationId xmlns:a16="http://schemas.microsoft.com/office/drawing/2014/main" id="{42EEB851-A8A2-4DD3-8264-C2D719EE5FE2}"/>
              </a:ext>
            </a:extLst>
          </p:cNvPr>
          <p:cNvGraphicFramePr>
            <a:graphicFrameLocks noGrp="1"/>
          </p:cNvGraphicFramePr>
          <p:nvPr>
            <p:extLst>
              <p:ext uri="{D42A27DB-BD31-4B8C-83A1-F6EECF244321}">
                <p14:modId xmlns:p14="http://schemas.microsoft.com/office/powerpoint/2010/main" val="2640948176"/>
              </p:ext>
            </p:extLst>
          </p:nvPr>
        </p:nvGraphicFramePr>
        <p:xfrm>
          <a:off x="218415" y="1188491"/>
          <a:ext cx="8500281" cy="3413760"/>
        </p:xfrm>
        <a:graphic>
          <a:graphicData uri="http://schemas.openxmlformats.org/drawingml/2006/table">
            <a:tbl>
              <a:tblPr firstRow="1" bandRow="1">
                <a:tableStyleId>{5C22544A-7EE6-4342-B048-85BDC9FD1C3A}</a:tableStyleId>
              </a:tblPr>
              <a:tblGrid>
                <a:gridCol w="512161">
                  <a:extLst>
                    <a:ext uri="{9D8B030D-6E8A-4147-A177-3AD203B41FA5}">
                      <a16:colId xmlns:a16="http://schemas.microsoft.com/office/drawing/2014/main" val="20000"/>
                    </a:ext>
                  </a:extLst>
                </a:gridCol>
                <a:gridCol w="3671303">
                  <a:extLst>
                    <a:ext uri="{9D8B030D-6E8A-4147-A177-3AD203B41FA5}">
                      <a16:colId xmlns:a16="http://schemas.microsoft.com/office/drawing/2014/main" val="20001"/>
                    </a:ext>
                  </a:extLst>
                </a:gridCol>
                <a:gridCol w="2132313">
                  <a:extLst>
                    <a:ext uri="{9D8B030D-6E8A-4147-A177-3AD203B41FA5}">
                      <a16:colId xmlns:a16="http://schemas.microsoft.com/office/drawing/2014/main" val="20002"/>
                    </a:ext>
                  </a:extLst>
                </a:gridCol>
                <a:gridCol w="2184504">
                  <a:extLst>
                    <a:ext uri="{9D8B030D-6E8A-4147-A177-3AD203B41FA5}">
                      <a16:colId xmlns:a16="http://schemas.microsoft.com/office/drawing/2014/main" val="20003"/>
                    </a:ext>
                  </a:extLst>
                </a:gridCol>
              </a:tblGrid>
              <a:tr h="246954">
                <a:tc>
                  <a:txBody>
                    <a:bodyPr/>
                    <a:lstStyle/>
                    <a:p>
                      <a:pPr algn="ctr"/>
                      <a:endParaRPr lang="tr-TR" b="1" dirty="0">
                        <a:solidFill>
                          <a:schemeClr val="bg1"/>
                        </a:solidFill>
                        <a:latin typeface="Calibri (Gövde)"/>
                      </a:endParaRPr>
                    </a:p>
                  </a:txBody>
                  <a:tcPr anchor="ctr">
                    <a:solidFill>
                      <a:srgbClr val="A07F3A"/>
                    </a:solidFill>
                  </a:tcPr>
                </a:tc>
                <a:tc>
                  <a:txBody>
                    <a:bodyPr/>
                    <a:lstStyle/>
                    <a:p>
                      <a:r>
                        <a:rPr lang="tr-TR" sz="1400" b="1" dirty="0">
                          <a:solidFill>
                            <a:schemeClr val="bg1"/>
                          </a:solidFill>
                          <a:latin typeface="Calibri (Gövde)"/>
                        </a:rPr>
                        <a:t>Kriterler</a:t>
                      </a:r>
                    </a:p>
                  </a:txBody>
                  <a:tcPr anchor="ctr">
                    <a:solidFill>
                      <a:srgbClr val="A07F3A"/>
                    </a:solidFill>
                  </a:tcPr>
                </a:tc>
                <a:tc>
                  <a:txBody>
                    <a:bodyPr/>
                    <a:lstStyle/>
                    <a:p>
                      <a:pPr algn="ctr"/>
                      <a:r>
                        <a:rPr lang="tr-TR" sz="1400" b="1" dirty="0">
                          <a:solidFill>
                            <a:schemeClr val="bg1"/>
                          </a:solidFill>
                          <a:latin typeface="Calibri (Gövde)"/>
                        </a:rPr>
                        <a:t>Patent</a:t>
                      </a:r>
                    </a:p>
                  </a:txBody>
                  <a:tcPr anchor="ctr">
                    <a:solidFill>
                      <a:srgbClr val="A07F3A"/>
                    </a:solidFill>
                  </a:tcPr>
                </a:tc>
                <a:tc>
                  <a:txBody>
                    <a:bodyPr/>
                    <a:lstStyle/>
                    <a:p>
                      <a:pPr algn="ctr"/>
                      <a:r>
                        <a:rPr lang="tr-TR" sz="1400" b="1" dirty="0">
                          <a:solidFill>
                            <a:schemeClr val="bg1"/>
                          </a:solidFill>
                          <a:latin typeface="Calibri (Gövde)"/>
                        </a:rPr>
                        <a:t>Faydalı Model</a:t>
                      </a:r>
                    </a:p>
                  </a:txBody>
                  <a:tcPr anchor="ctr">
                    <a:solidFill>
                      <a:srgbClr val="A07F3A"/>
                    </a:solidFill>
                  </a:tcPr>
                </a:tc>
                <a:extLst>
                  <a:ext uri="{0D108BD9-81ED-4DB2-BD59-A6C34878D82A}">
                    <a16:rowId xmlns:a16="http://schemas.microsoft.com/office/drawing/2014/main" val="10001"/>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1</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Yenilik</a:t>
                      </a:r>
                    </a:p>
                  </a:txBody>
                  <a:tcPr marL="9525" marR="9525" marT="9525" marB="0" anchor="ctr">
                    <a:solidFill>
                      <a:schemeClr val="bg2">
                        <a:lumMod val="90000"/>
                      </a:schemeClr>
                    </a:solidFill>
                  </a:tcPr>
                </a:tc>
                <a:tc>
                  <a:txBody>
                    <a:bodyPr/>
                    <a:lstStyle/>
                    <a:p>
                      <a:pPr algn="ctr"/>
                      <a:r>
                        <a:rPr lang="tr-TR" sz="1200" dirty="0">
                          <a:latin typeface="Calibri (Gövde)"/>
                        </a:rPr>
                        <a:t>✓ Bakılır</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Bakılır</a:t>
                      </a:r>
                    </a:p>
                  </a:txBody>
                  <a:tcPr anchor="ctr">
                    <a:solidFill>
                      <a:schemeClr val="bg2">
                        <a:lumMod val="90000"/>
                      </a:schemeClr>
                    </a:solidFill>
                  </a:tcPr>
                </a:tc>
                <a:extLst>
                  <a:ext uri="{0D108BD9-81ED-4DB2-BD59-A6C34878D82A}">
                    <a16:rowId xmlns:a16="http://schemas.microsoft.com/office/drawing/2014/main" val="10002"/>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2</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Buluş Basamağı</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Bakılır</a:t>
                      </a:r>
                    </a:p>
                  </a:txBody>
                  <a:tcPr anchor="ctr">
                    <a:solidFill>
                      <a:schemeClr val="bg2">
                        <a:lumMod val="90000"/>
                      </a:schemeClr>
                    </a:solidFill>
                  </a:tcPr>
                </a:tc>
                <a:tc>
                  <a:txBody>
                    <a:bodyPr/>
                    <a:lstStyle/>
                    <a:p>
                      <a:pPr algn="ctr"/>
                      <a:r>
                        <a:rPr lang="tr-TR" sz="1200" dirty="0">
                          <a:latin typeface="Calibri (Gövde)"/>
                        </a:rPr>
                        <a:t>X Bakılmaz</a:t>
                      </a:r>
                    </a:p>
                  </a:txBody>
                  <a:tcPr anchor="ctr">
                    <a:solidFill>
                      <a:schemeClr val="bg2">
                        <a:lumMod val="90000"/>
                      </a:schemeClr>
                    </a:solidFill>
                  </a:tcPr>
                </a:tc>
                <a:extLst>
                  <a:ext uri="{0D108BD9-81ED-4DB2-BD59-A6C34878D82A}">
                    <a16:rowId xmlns:a16="http://schemas.microsoft.com/office/drawing/2014/main" val="10003"/>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3</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Sanayiye Uygulanabilirlik</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Bakılır</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Bakılır</a:t>
                      </a:r>
                    </a:p>
                  </a:txBody>
                  <a:tcPr anchor="ctr">
                    <a:solidFill>
                      <a:schemeClr val="bg2">
                        <a:lumMod val="90000"/>
                      </a:schemeClr>
                    </a:solidFill>
                  </a:tcPr>
                </a:tc>
                <a:extLst>
                  <a:ext uri="{0D108BD9-81ED-4DB2-BD59-A6C34878D82A}">
                    <a16:rowId xmlns:a16="http://schemas.microsoft.com/office/drawing/2014/main" val="1329622923"/>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4</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Usuller ve Usuller Sonucu Elde Edilen Ürünler</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Korunur</a:t>
                      </a:r>
                    </a:p>
                  </a:txBody>
                  <a:tcPr anchor="ctr">
                    <a:solidFill>
                      <a:schemeClr val="bg2">
                        <a:lumMod val="90000"/>
                      </a:schemeClr>
                    </a:solidFill>
                  </a:tcPr>
                </a:tc>
                <a:tc>
                  <a:txBody>
                    <a:bodyPr/>
                    <a:lstStyle/>
                    <a:p>
                      <a:pPr algn="ctr"/>
                      <a:r>
                        <a:rPr lang="tr-TR" sz="1200" dirty="0">
                          <a:latin typeface="Calibri (Gövde)"/>
                        </a:rPr>
                        <a:t>X Korunmaz</a:t>
                      </a:r>
                    </a:p>
                  </a:txBody>
                  <a:tcPr anchor="ctr">
                    <a:solidFill>
                      <a:schemeClr val="bg2">
                        <a:lumMod val="90000"/>
                      </a:schemeClr>
                    </a:solidFill>
                  </a:tcPr>
                </a:tc>
                <a:extLst>
                  <a:ext uri="{0D108BD9-81ED-4DB2-BD59-A6C34878D82A}">
                    <a16:rowId xmlns:a16="http://schemas.microsoft.com/office/drawing/2014/main" val="3982417419"/>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5</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Eczacılıkla İlgili Maddeler</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Korunur</a:t>
                      </a:r>
                    </a:p>
                  </a:txBody>
                  <a:tcPr anchor="ctr">
                    <a:solidFill>
                      <a:schemeClr val="bg2">
                        <a:lumMod val="90000"/>
                      </a:schemeClr>
                    </a:solidFill>
                  </a:tcPr>
                </a:tc>
                <a:tc>
                  <a:txBody>
                    <a:bodyPr/>
                    <a:lstStyle/>
                    <a:p>
                      <a:pPr algn="ctr"/>
                      <a:r>
                        <a:rPr lang="tr-TR" sz="1200" dirty="0">
                          <a:latin typeface="Calibri (Gövde)"/>
                        </a:rPr>
                        <a:t>X Korunmaz</a:t>
                      </a:r>
                    </a:p>
                  </a:txBody>
                  <a:tcPr anchor="ctr">
                    <a:solidFill>
                      <a:schemeClr val="bg2">
                        <a:lumMod val="90000"/>
                      </a:schemeClr>
                    </a:solidFill>
                  </a:tcPr>
                </a:tc>
                <a:extLst>
                  <a:ext uri="{0D108BD9-81ED-4DB2-BD59-A6C34878D82A}">
                    <a16:rowId xmlns:a16="http://schemas.microsoft.com/office/drawing/2014/main" val="2663507592"/>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6</a:t>
                      </a:r>
                    </a:p>
                  </a:txBody>
                  <a:tcPr anchor="ctr">
                    <a:solidFill>
                      <a:srgbClr val="A07F3A"/>
                    </a:solidFill>
                  </a:tcPr>
                </a:tc>
                <a:tc>
                  <a:txBody>
                    <a:bodyPr/>
                    <a:lstStyle/>
                    <a:p>
                      <a:pPr algn="l" fontAlgn="ctr"/>
                      <a:r>
                        <a:rPr lang="tr-TR" sz="1200" b="0" i="0" kern="1200" dirty="0" err="1">
                          <a:solidFill>
                            <a:schemeClr val="dk1"/>
                          </a:solidFill>
                          <a:effectLst/>
                          <a:latin typeface="Calibri (Gövde)"/>
                          <a:ea typeface="+mn-ea"/>
                          <a:cs typeface="+mn-cs"/>
                        </a:rPr>
                        <a:t>Biyoteknolojik</a:t>
                      </a:r>
                      <a:r>
                        <a:rPr lang="tr-TR" sz="1200" b="0" i="0" kern="1200" dirty="0">
                          <a:solidFill>
                            <a:schemeClr val="dk1"/>
                          </a:solidFill>
                          <a:effectLst/>
                          <a:latin typeface="Calibri (Gövde)"/>
                          <a:ea typeface="+mn-ea"/>
                          <a:cs typeface="+mn-cs"/>
                        </a:rPr>
                        <a:t> Buluşlar</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Korunur</a:t>
                      </a:r>
                    </a:p>
                  </a:txBody>
                  <a:tcPr anchor="ctr">
                    <a:solidFill>
                      <a:schemeClr val="bg2">
                        <a:lumMod val="90000"/>
                      </a:schemeClr>
                    </a:solidFill>
                  </a:tcPr>
                </a:tc>
                <a:tc>
                  <a:txBody>
                    <a:bodyPr/>
                    <a:lstStyle/>
                    <a:p>
                      <a:pPr algn="ctr"/>
                      <a:r>
                        <a:rPr lang="tr-TR" sz="1200" dirty="0">
                          <a:latin typeface="Calibri (Gövde)"/>
                        </a:rPr>
                        <a:t>X Korunmaz</a:t>
                      </a:r>
                    </a:p>
                  </a:txBody>
                  <a:tcPr anchor="ctr">
                    <a:solidFill>
                      <a:schemeClr val="bg2">
                        <a:lumMod val="90000"/>
                      </a:schemeClr>
                    </a:solidFill>
                  </a:tcPr>
                </a:tc>
                <a:extLst>
                  <a:ext uri="{0D108BD9-81ED-4DB2-BD59-A6C34878D82A}">
                    <a16:rowId xmlns:a16="http://schemas.microsoft.com/office/drawing/2014/main" val="1658978052"/>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7</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Kimyasal ve Biyolojik Maddeler</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Korunur</a:t>
                      </a:r>
                    </a:p>
                  </a:txBody>
                  <a:tcPr anchor="ctr">
                    <a:solidFill>
                      <a:schemeClr val="bg2">
                        <a:lumMod val="90000"/>
                      </a:schemeClr>
                    </a:solidFill>
                  </a:tcPr>
                </a:tc>
                <a:tc>
                  <a:txBody>
                    <a:bodyPr/>
                    <a:lstStyle/>
                    <a:p>
                      <a:pPr algn="ctr"/>
                      <a:r>
                        <a:rPr lang="tr-TR" sz="1200" dirty="0">
                          <a:latin typeface="Calibri (Gövde)"/>
                        </a:rPr>
                        <a:t>X Korunmaz</a:t>
                      </a:r>
                    </a:p>
                  </a:txBody>
                  <a:tcPr anchor="ctr">
                    <a:solidFill>
                      <a:schemeClr val="bg2">
                        <a:lumMod val="90000"/>
                      </a:schemeClr>
                    </a:solidFill>
                  </a:tcPr>
                </a:tc>
                <a:extLst>
                  <a:ext uri="{0D108BD9-81ED-4DB2-BD59-A6C34878D82A}">
                    <a16:rowId xmlns:a16="http://schemas.microsoft.com/office/drawing/2014/main" val="1402137971"/>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8</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Araştırma Raporu</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Var</a:t>
                      </a:r>
                    </a:p>
                  </a:txBody>
                  <a:tcPr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Var</a:t>
                      </a:r>
                    </a:p>
                  </a:txBody>
                  <a:tcPr anchor="ctr">
                    <a:solidFill>
                      <a:schemeClr val="bg2">
                        <a:lumMod val="90000"/>
                      </a:schemeClr>
                    </a:solidFill>
                  </a:tcPr>
                </a:tc>
                <a:extLst>
                  <a:ext uri="{0D108BD9-81ED-4DB2-BD59-A6C34878D82A}">
                    <a16:rowId xmlns:a16="http://schemas.microsoft.com/office/drawing/2014/main" val="1206895638"/>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9</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İnceleme Raporu</a:t>
                      </a:r>
                    </a:p>
                  </a:txBody>
                  <a:tcPr marL="9525" marR="9525" marT="9525" marB="0" anchor="ct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dirty="0">
                          <a:latin typeface="Calibri (Gövde)"/>
                        </a:rPr>
                        <a:t>✓ Var</a:t>
                      </a:r>
                    </a:p>
                  </a:txBody>
                  <a:tcPr anchor="ctr">
                    <a:solidFill>
                      <a:schemeClr val="bg2">
                        <a:lumMod val="90000"/>
                      </a:schemeClr>
                    </a:solidFill>
                  </a:tcPr>
                </a:tc>
                <a:tc>
                  <a:txBody>
                    <a:bodyPr/>
                    <a:lstStyle/>
                    <a:p>
                      <a:pPr algn="ctr"/>
                      <a:r>
                        <a:rPr lang="tr-TR" sz="1200" dirty="0">
                          <a:latin typeface="Calibri (Gövde)"/>
                        </a:rPr>
                        <a:t>X Yok</a:t>
                      </a:r>
                    </a:p>
                  </a:txBody>
                  <a:tcPr anchor="ctr">
                    <a:solidFill>
                      <a:schemeClr val="bg2">
                        <a:lumMod val="90000"/>
                      </a:schemeClr>
                    </a:solidFill>
                  </a:tcPr>
                </a:tc>
                <a:extLst>
                  <a:ext uri="{0D108BD9-81ED-4DB2-BD59-A6C34878D82A}">
                    <a16:rowId xmlns:a16="http://schemas.microsoft.com/office/drawing/2014/main" val="3325187803"/>
                  </a:ext>
                </a:extLst>
              </a:tr>
              <a:tr h="246954">
                <a:tc>
                  <a:txBody>
                    <a:bodyPr/>
                    <a:lstStyle/>
                    <a:p>
                      <a:pPr marL="0" algn="ctr" defTabSz="914400" rtl="0" eaLnBrk="1" latinLnBrk="0" hangingPunct="1"/>
                      <a:r>
                        <a:rPr lang="tr-TR" sz="1400" b="1" kern="1200" dirty="0">
                          <a:solidFill>
                            <a:schemeClr val="bg1"/>
                          </a:solidFill>
                          <a:latin typeface="Calibri (Gövde)"/>
                          <a:ea typeface="+mn-ea"/>
                          <a:cs typeface="+mn-cs"/>
                        </a:rPr>
                        <a:t>10</a:t>
                      </a:r>
                    </a:p>
                  </a:txBody>
                  <a:tcPr anchor="ctr">
                    <a:solidFill>
                      <a:srgbClr val="A07F3A"/>
                    </a:solidFill>
                  </a:tcPr>
                </a:tc>
                <a:tc>
                  <a:txBody>
                    <a:bodyPr/>
                    <a:lstStyle/>
                    <a:p>
                      <a:pPr algn="l" fontAlgn="ctr"/>
                      <a:r>
                        <a:rPr lang="tr-TR" sz="1200" b="0" i="0" kern="1200" dirty="0">
                          <a:solidFill>
                            <a:schemeClr val="dk1"/>
                          </a:solidFill>
                          <a:effectLst/>
                          <a:latin typeface="Calibri (Gövde)"/>
                          <a:ea typeface="+mn-ea"/>
                          <a:cs typeface="+mn-cs"/>
                        </a:rPr>
                        <a:t>Koruma Süresi</a:t>
                      </a:r>
                    </a:p>
                  </a:txBody>
                  <a:tcPr marL="9525" marR="9525" marT="9525" marB="0" anchor="ctr">
                    <a:solidFill>
                      <a:schemeClr val="bg2">
                        <a:lumMod val="90000"/>
                      </a:schemeClr>
                    </a:solidFill>
                  </a:tcPr>
                </a:tc>
                <a:tc>
                  <a:txBody>
                    <a:bodyPr/>
                    <a:lstStyle/>
                    <a:p>
                      <a:pPr algn="ctr"/>
                      <a:r>
                        <a:rPr lang="tr-TR" sz="1200" dirty="0">
                          <a:latin typeface="Calibri (Gövde)"/>
                        </a:rPr>
                        <a:t>20 Yıl</a:t>
                      </a:r>
                    </a:p>
                  </a:txBody>
                  <a:tcPr anchor="ctr">
                    <a:solidFill>
                      <a:schemeClr val="bg2">
                        <a:lumMod val="90000"/>
                      </a:schemeClr>
                    </a:solidFill>
                  </a:tcPr>
                </a:tc>
                <a:tc>
                  <a:txBody>
                    <a:bodyPr/>
                    <a:lstStyle/>
                    <a:p>
                      <a:pPr algn="ctr"/>
                      <a:r>
                        <a:rPr lang="tr-TR" sz="1200" dirty="0">
                          <a:latin typeface="Calibri (Gövde)"/>
                        </a:rPr>
                        <a:t>10 Yıl</a:t>
                      </a:r>
                    </a:p>
                  </a:txBody>
                  <a:tcPr anchor="ctr">
                    <a:solidFill>
                      <a:schemeClr val="bg2">
                        <a:lumMod val="90000"/>
                      </a:schemeClr>
                    </a:solidFill>
                  </a:tcPr>
                </a:tc>
                <a:extLst>
                  <a:ext uri="{0D108BD9-81ED-4DB2-BD59-A6C34878D82A}">
                    <a16:rowId xmlns:a16="http://schemas.microsoft.com/office/drawing/2014/main" val="2433926245"/>
                  </a:ext>
                </a:extLst>
              </a:tr>
            </a:tbl>
          </a:graphicData>
        </a:graphic>
      </p:graphicFrame>
    </p:spTree>
    <p:extLst>
      <p:ext uri="{BB962C8B-B14F-4D97-AF65-F5344CB8AC3E}">
        <p14:creationId xmlns:p14="http://schemas.microsoft.com/office/powerpoint/2010/main" val="2454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7"/>
            <a:ext cx="9141291" cy="5143500"/>
          </a:xfrm>
          <a:prstGeom prst="rect">
            <a:avLst/>
          </a:prstGeom>
        </p:spPr>
      </p:pic>
      <p:pic>
        <p:nvPicPr>
          <p:cNvPr id="5" name="Resim 4">
            <a:extLst>
              <a:ext uri="{FF2B5EF4-FFF2-40B4-BE49-F238E27FC236}">
                <a16:creationId xmlns:a16="http://schemas.microsoft.com/office/drawing/2014/main" id="{722057F5-0E47-4B2E-BF6A-BA36D4EA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57" y="3808861"/>
            <a:ext cx="2127790" cy="914570"/>
          </a:xfrm>
          <a:prstGeom prst="rect">
            <a:avLst/>
          </a:prstGeom>
        </p:spPr>
      </p:pic>
      <p:sp>
        <p:nvSpPr>
          <p:cNvPr id="6" name="TextBox 6">
            <a:extLst>
              <a:ext uri="{FF2B5EF4-FFF2-40B4-BE49-F238E27FC236}">
                <a16:creationId xmlns:a16="http://schemas.microsoft.com/office/drawing/2014/main" id="{6BC511B7-51E3-416D-86A2-FEBFB114F906}"/>
              </a:ext>
            </a:extLst>
          </p:cNvPr>
          <p:cNvSpPr txBox="1"/>
          <p:nvPr/>
        </p:nvSpPr>
        <p:spPr>
          <a:xfrm>
            <a:off x="123698" y="51438"/>
            <a:ext cx="4194544" cy="461665"/>
          </a:xfrm>
          <a:prstGeom prst="rect">
            <a:avLst/>
          </a:prstGeom>
          <a:noFill/>
        </p:spPr>
        <p:txBody>
          <a:bodyPr wrap="square" rtlCol="0">
            <a:spAutoFit/>
          </a:bodyPr>
          <a:lstStyle/>
          <a:p>
            <a:r>
              <a:rPr lang="tr-TR" sz="2400" b="1" dirty="0">
                <a:solidFill>
                  <a:srgbClr val="9F7F3A"/>
                </a:solidFill>
              </a:rPr>
              <a:t>BULUŞ - PATENT </a:t>
            </a:r>
          </a:p>
        </p:txBody>
      </p:sp>
      <p:sp>
        <p:nvSpPr>
          <p:cNvPr id="8" name="İçerik Yer Tutucusu 1">
            <a:extLst>
              <a:ext uri="{FF2B5EF4-FFF2-40B4-BE49-F238E27FC236}">
                <a16:creationId xmlns:a16="http://schemas.microsoft.com/office/drawing/2014/main" id="{68A3E788-CF8F-4944-A79B-40F2BA0E25BD}"/>
              </a:ext>
            </a:extLst>
          </p:cNvPr>
          <p:cNvSpPr txBox="1">
            <a:spLocks/>
          </p:cNvSpPr>
          <p:nvPr/>
        </p:nvSpPr>
        <p:spPr>
          <a:xfrm>
            <a:off x="123698" y="564541"/>
            <a:ext cx="8568952" cy="34506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tr-TR" sz="1400" b="1" u="sng" dirty="0">
                <a:solidFill>
                  <a:srgbClr val="9F7F3A"/>
                </a:solidFill>
                <a:latin typeface="Arial" pitchFamily="34" charset="0"/>
                <a:cs typeface="Arial" pitchFamily="34" charset="0"/>
              </a:rPr>
              <a:t>YENİLİK: </a:t>
            </a:r>
          </a:p>
          <a:p>
            <a:pPr algn="just"/>
            <a:r>
              <a:rPr lang="tr-TR" sz="1400" b="1" dirty="0">
                <a:solidFill>
                  <a:schemeClr val="tx1"/>
                </a:solidFill>
                <a:latin typeface="Arial" pitchFamily="34" charset="0"/>
                <a:cs typeface="Arial" pitchFamily="34" charset="0"/>
              </a:rPr>
              <a:t>Tekniğin bilinen durumuna </a:t>
            </a:r>
            <a:r>
              <a:rPr lang="tr-TR" sz="1400" dirty="0">
                <a:solidFill>
                  <a:schemeClr val="tx1"/>
                </a:solidFill>
                <a:latin typeface="Arial" pitchFamily="34" charset="0"/>
                <a:cs typeface="Arial" pitchFamily="34" charset="0"/>
              </a:rPr>
              <a:t>dâhil olmayan buluşun </a:t>
            </a:r>
            <a:r>
              <a:rPr lang="tr-TR" sz="1400" b="1" dirty="0">
                <a:solidFill>
                  <a:schemeClr val="tx1"/>
                </a:solidFill>
                <a:latin typeface="Arial" pitchFamily="34" charset="0"/>
                <a:cs typeface="Arial" pitchFamily="34" charset="0"/>
              </a:rPr>
              <a:t>yeni</a:t>
            </a:r>
            <a:r>
              <a:rPr lang="tr-TR" sz="1400" dirty="0">
                <a:solidFill>
                  <a:schemeClr val="tx1"/>
                </a:solidFill>
                <a:latin typeface="Arial" pitchFamily="34" charset="0"/>
                <a:cs typeface="Arial" pitchFamily="34" charset="0"/>
              </a:rPr>
              <a:t> olduğu kabul edilir. </a:t>
            </a:r>
          </a:p>
          <a:p>
            <a:pPr algn="just"/>
            <a:endParaRPr lang="tr-TR" sz="1400" dirty="0">
              <a:solidFill>
                <a:schemeClr val="tx1"/>
              </a:solidFill>
              <a:latin typeface="Arial" pitchFamily="34" charset="0"/>
              <a:cs typeface="Arial" pitchFamily="34" charset="0"/>
            </a:endParaRPr>
          </a:p>
          <a:p>
            <a:pPr algn="just"/>
            <a:r>
              <a:rPr lang="tr-TR" sz="1400" b="1" dirty="0">
                <a:solidFill>
                  <a:schemeClr val="tx1"/>
                </a:solidFill>
                <a:latin typeface="Arial" pitchFamily="34" charset="0"/>
                <a:cs typeface="Arial" pitchFamily="34" charset="0"/>
              </a:rPr>
              <a:t>Tekniğin bilinen durumu, </a:t>
            </a:r>
            <a:r>
              <a:rPr lang="tr-TR" sz="1400" dirty="0">
                <a:solidFill>
                  <a:schemeClr val="tx1"/>
                </a:solidFill>
                <a:latin typeface="Arial" pitchFamily="34" charset="0"/>
                <a:cs typeface="Arial" pitchFamily="34" charset="0"/>
              </a:rPr>
              <a:t>başvuru tarihinden önce dünyanın herhangi bir yerinde, yazılı veya sözlü tanıtım yoluyla ortaya konulmuş veya kullanım ya da başka herhangi bir biçimde açıklanmış olan toplumca erişilebilir her şeyi kapsar. </a:t>
            </a:r>
          </a:p>
          <a:p>
            <a:pPr algn="just"/>
            <a:endParaRPr lang="tr-TR" sz="1400" u="sng" dirty="0">
              <a:solidFill>
                <a:schemeClr val="tx1"/>
              </a:solidFill>
              <a:latin typeface="Arial" pitchFamily="34" charset="0"/>
              <a:cs typeface="Arial" pitchFamily="34" charset="0"/>
            </a:endParaRPr>
          </a:p>
          <a:p>
            <a:pPr algn="just"/>
            <a:r>
              <a:rPr lang="tr-TR" sz="1400" b="1" u="sng" dirty="0">
                <a:solidFill>
                  <a:srgbClr val="9F7F3A"/>
                </a:solidFill>
                <a:latin typeface="Arial" pitchFamily="34" charset="0"/>
                <a:cs typeface="Arial" pitchFamily="34" charset="0"/>
              </a:rPr>
              <a:t>BULUŞ BASAMAĞI: </a:t>
            </a:r>
            <a:endParaRPr lang="tr-TR" sz="1400" b="1" dirty="0">
              <a:solidFill>
                <a:srgbClr val="9F7F3A"/>
              </a:solidFill>
              <a:latin typeface="Arial" pitchFamily="34" charset="0"/>
              <a:cs typeface="Arial" pitchFamily="34" charset="0"/>
            </a:endParaRPr>
          </a:p>
          <a:p>
            <a:pPr algn="just"/>
            <a:r>
              <a:rPr lang="tr-TR" sz="1400" dirty="0">
                <a:solidFill>
                  <a:schemeClr val="tx1"/>
                </a:solidFill>
                <a:latin typeface="Arial" pitchFamily="34" charset="0"/>
                <a:cs typeface="Arial" pitchFamily="34" charset="0"/>
              </a:rPr>
              <a:t>Buluş, ilgili olduğu teknik alandaki bir uzman tarafından, tekniğin bilinen durumundan aşikar bir şekilde çıkarılamayan bir faaliyet sonucu gerçekleşmiş ise, </a:t>
            </a:r>
            <a:r>
              <a:rPr lang="tr-TR" sz="1400" b="1" dirty="0">
                <a:solidFill>
                  <a:schemeClr val="tx1"/>
                </a:solidFill>
                <a:latin typeface="Arial" pitchFamily="34" charset="0"/>
                <a:cs typeface="Arial" pitchFamily="34" charset="0"/>
              </a:rPr>
              <a:t>buluş basamağına</a:t>
            </a:r>
            <a:r>
              <a:rPr lang="tr-TR" sz="1400" dirty="0">
                <a:solidFill>
                  <a:schemeClr val="tx1"/>
                </a:solidFill>
                <a:latin typeface="Arial" pitchFamily="34" charset="0"/>
                <a:cs typeface="Arial" pitchFamily="34" charset="0"/>
              </a:rPr>
              <a:t> sahip olduğu kabul edilir.</a:t>
            </a:r>
          </a:p>
          <a:p>
            <a:pPr algn="just"/>
            <a:endParaRPr lang="tr-TR" sz="1400" u="sng" dirty="0">
              <a:solidFill>
                <a:schemeClr val="tx1"/>
              </a:solidFill>
              <a:latin typeface="Arial" pitchFamily="34" charset="0"/>
              <a:cs typeface="Arial" pitchFamily="34" charset="0"/>
            </a:endParaRPr>
          </a:p>
          <a:p>
            <a:pPr algn="just"/>
            <a:r>
              <a:rPr lang="tr-TR" sz="1400" b="1" u="sng" dirty="0">
                <a:solidFill>
                  <a:srgbClr val="9F7F3A"/>
                </a:solidFill>
                <a:latin typeface="Arial" pitchFamily="34" charset="0"/>
                <a:cs typeface="Arial" pitchFamily="34" charset="0"/>
              </a:rPr>
              <a:t>SANAYİYE UYGULANABİLİRLİK: </a:t>
            </a:r>
            <a:endParaRPr lang="tr-TR" sz="1400" b="1" dirty="0">
              <a:solidFill>
                <a:srgbClr val="9F7F3A"/>
              </a:solidFill>
              <a:latin typeface="Arial" pitchFamily="34" charset="0"/>
              <a:cs typeface="Arial" pitchFamily="34" charset="0"/>
            </a:endParaRPr>
          </a:p>
          <a:p>
            <a:pPr algn="just"/>
            <a:r>
              <a:rPr lang="tr-TR" sz="1400" dirty="0">
                <a:solidFill>
                  <a:schemeClr val="tx1"/>
                </a:solidFill>
                <a:latin typeface="Arial" pitchFamily="34" charset="0"/>
                <a:cs typeface="Arial" pitchFamily="34" charset="0"/>
              </a:rPr>
              <a:t>Buluş, tarım dahil sanayinin herhangi bir dalında üretilebilir veya kullanılabilir nitelikte ise, </a:t>
            </a:r>
            <a:r>
              <a:rPr lang="tr-TR" sz="1400" b="1" dirty="0">
                <a:solidFill>
                  <a:schemeClr val="tx1"/>
                </a:solidFill>
                <a:latin typeface="Arial" pitchFamily="34" charset="0"/>
                <a:cs typeface="Arial" pitchFamily="34" charset="0"/>
              </a:rPr>
              <a:t>sanayiye uygulanabilir</a:t>
            </a:r>
            <a:r>
              <a:rPr lang="tr-TR" sz="1400" dirty="0">
                <a:solidFill>
                  <a:schemeClr val="tx1"/>
                </a:solidFill>
                <a:latin typeface="Arial" pitchFamily="34" charset="0"/>
                <a:cs typeface="Arial" pitchFamily="34" charset="0"/>
              </a:rPr>
              <a:t> olduğu kabul edilir.</a:t>
            </a:r>
            <a:endParaRPr lang="tr-TR" sz="1400" u="sng"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0676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570</TotalTime>
  <Words>755</Words>
  <Application>Microsoft Office PowerPoint</Application>
  <PresentationFormat>Ekran Gösterisi (16:9)</PresentationFormat>
  <Paragraphs>135</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(Gövde)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Erdoğan Kolçak</cp:lastModifiedBy>
  <cp:revision>90</cp:revision>
  <dcterms:created xsi:type="dcterms:W3CDTF">2010-04-12T23:12:02Z</dcterms:created>
  <dcterms:modified xsi:type="dcterms:W3CDTF">2019-04-08T08:31:35Z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